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314" r:id="rId2"/>
    <p:sldId id="323" r:id="rId3"/>
    <p:sldId id="322" r:id="rId4"/>
    <p:sldId id="324" r:id="rId5"/>
    <p:sldId id="288" r:id="rId6"/>
    <p:sldId id="289" r:id="rId7"/>
    <p:sldId id="319" r:id="rId8"/>
    <p:sldId id="320" r:id="rId9"/>
    <p:sldId id="321" r:id="rId10"/>
    <p:sldId id="318" r:id="rId11"/>
    <p:sldId id="325" r:id="rId12"/>
    <p:sldId id="354" r:id="rId13"/>
    <p:sldId id="326" r:id="rId14"/>
    <p:sldId id="332" r:id="rId15"/>
    <p:sldId id="327" r:id="rId16"/>
    <p:sldId id="334" r:id="rId17"/>
    <p:sldId id="335" r:id="rId18"/>
    <p:sldId id="336" r:id="rId19"/>
    <p:sldId id="337" r:id="rId20"/>
    <p:sldId id="338" r:id="rId21"/>
    <p:sldId id="339" r:id="rId22"/>
    <p:sldId id="340" r:id="rId23"/>
    <p:sldId id="341" r:id="rId24"/>
    <p:sldId id="342" r:id="rId25"/>
    <p:sldId id="343" r:id="rId26"/>
    <p:sldId id="344" r:id="rId27"/>
    <p:sldId id="328" r:id="rId28"/>
    <p:sldId id="329" r:id="rId29"/>
    <p:sldId id="345" r:id="rId30"/>
    <p:sldId id="346" r:id="rId31"/>
    <p:sldId id="347" r:id="rId32"/>
    <p:sldId id="348" r:id="rId33"/>
    <p:sldId id="349" r:id="rId34"/>
    <p:sldId id="350" r:id="rId35"/>
    <p:sldId id="351" r:id="rId36"/>
    <p:sldId id="352" r:id="rId37"/>
    <p:sldId id="353" r:id="rId38"/>
    <p:sldId id="362" r:id="rId39"/>
    <p:sldId id="363" r:id="rId40"/>
    <p:sldId id="364" r:id="rId41"/>
    <p:sldId id="330" r:id="rId42"/>
    <p:sldId id="331" r:id="rId43"/>
    <p:sldId id="356" r:id="rId44"/>
    <p:sldId id="358" r:id="rId45"/>
    <p:sldId id="359" r:id="rId46"/>
    <p:sldId id="360" r:id="rId47"/>
  </p:sldIdLst>
  <p:sldSz cx="9144000" cy="6858000" type="screen4x3"/>
  <p:notesSz cx="6797675" cy="9926638"/>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F9FBA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34" autoAdjust="0"/>
    <p:restoredTop sz="94660"/>
  </p:normalViewPr>
  <p:slideViewPr>
    <p:cSldViewPr>
      <p:cViewPr varScale="1">
        <p:scale>
          <a:sx n="102" d="100"/>
          <a:sy n="102" d="100"/>
        </p:scale>
        <p:origin x="-4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 y="0"/>
            <a:ext cx="2945984" cy="495932"/>
          </a:xfrm>
          <a:prstGeom prst="rect">
            <a:avLst/>
          </a:prstGeom>
          <a:noFill/>
          <a:ln w="9525">
            <a:noFill/>
            <a:miter lim="800000"/>
            <a:headEnd/>
            <a:tailEnd/>
          </a:ln>
          <a:effectLst/>
        </p:spPr>
        <p:txBody>
          <a:bodyPr vert="horz" wrap="square" lIns="91238" tIns="45619" rIns="91238" bIns="45619" numCol="1" anchor="t" anchorCtr="0" compatLnSpc="1">
            <a:prstTxWarp prst="textNoShape">
              <a:avLst/>
            </a:prstTxWarp>
          </a:bodyPr>
          <a:lstStyle>
            <a:lvl1pPr>
              <a:defRPr sz="1200" smtClean="0"/>
            </a:lvl1pPr>
          </a:lstStyle>
          <a:p>
            <a:pPr>
              <a:defRPr/>
            </a:pPr>
            <a:endParaRPr lang="en-AU"/>
          </a:p>
        </p:txBody>
      </p:sp>
      <p:sp>
        <p:nvSpPr>
          <p:cNvPr id="77827" name="Rectangle 3"/>
          <p:cNvSpPr>
            <a:spLocks noGrp="1" noChangeArrowheads="1"/>
          </p:cNvSpPr>
          <p:nvPr>
            <p:ph type="dt" sz="quarter" idx="1"/>
          </p:nvPr>
        </p:nvSpPr>
        <p:spPr bwMode="auto">
          <a:xfrm>
            <a:off x="3850069" y="0"/>
            <a:ext cx="2945984" cy="495932"/>
          </a:xfrm>
          <a:prstGeom prst="rect">
            <a:avLst/>
          </a:prstGeom>
          <a:noFill/>
          <a:ln w="9525">
            <a:noFill/>
            <a:miter lim="800000"/>
            <a:headEnd/>
            <a:tailEnd/>
          </a:ln>
          <a:effectLst/>
        </p:spPr>
        <p:txBody>
          <a:bodyPr vert="horz" wrap="square" lIns="91238" tIns="45619" rIns="91238" bIns="45619" numCol="1" anchor="t" anchorCtr="0" compatLnSpc="1">
            <a:prstTxWarp prst="textNoShape">
              <a:avLst/>
            </a:prstTxWarp>
          </a:bodyPr>
          <a:lstStyle>
            <a:lvl1pPr algn="r">
              <a:defRPr sz="1200" smtClean="0"/>
            </a:lvl1pPr>
          </a:lstStyle>
          <a:p>
            <a:pPr>
              <a:defRPr/>
            </a:pPr>
            <a:endParaRPr lang="en-AU"/>
          </a:p>
        </p:txBody>
      </p:sp>
      <p:sp>
        <p:nvSpPr>
          <p:cNvPr id="77828" name="Rectangle 4"/>
          <p:cNvSpPr>
            <a:spLocks noGrp="1" noChangeArrowheads="1"/>
          </p:cNvSpPr>
          <p:nvPr>
            <p:ph type="ftr" sz="quarter" idx="2"/>
          </p:nvPr>
        </p:nvSpPr>
        <p:spPr bwMode="auto">
          <a:xfrm>
            <a:off x="1" y="9429106"/>
            <a:ext cx="2945984" cy="495932"/>
          </a:xfrm>
          <a:prstGeom prst="rect">
            <a:avLst/>
          </a:prstGeom>
          <a:noFill/>
          <a:ln w="9525">
            <a:noFill/>
            <a:miter lim="800000"/>
            <a:headEnd/>
            <a:tailEnd/>
          </a:ln>
          <a:effectLst/>
        </p:spPr>
        <p:txBody>
          <a:bodyPr vert="horz" wrap="square" lIns="91238" tIns="45619" rIns="91238" bIns="45619" numCol="1" anchor="b" anchorCtr="0" compatLnSpc="1">
            <a:prstTxWarp prst="textNoShape">
              <a:avLst/>
            </a:prstTxWarp>
          </a:bodyPr>
          <a:lstStyle>
            <a:lvl1pPr>
              <a:defRPr sz="1200" smtClean="0"/>
            </a:lvl1pPr>
          </a:lstStyle>
          <a:p>
            <a:pPr>
              <a:defRPr/>
            </a:pPr>
            <a:endParaRPr lang="en-AU"/>
          </a:p>
        </p:txBody>
      </p:sp>
      <p:sp>
        <p:nvSpPr>
          <p:cNvPr id="77829" name="Rectangle 5"/>
          <p:cNvSpPr>
            <a:spLocks noGrp="1" noChangeArrowheads="1"/>
          </p:cNvSpPr>
          <p:nvPr>
            <p:ph type="sldNum" sz="quarter" idx="3"/>
          </p:nvPr>
        </p:nvSpPr>
        <p:spPr bwMode="auto">
          <a:xfrm>
            <a:off x="3850069" y="9429106"/>
            <a:ext cx="2945984" cy="495932"/>
          </a:xfrm>
          <a:prstGeom prst="rect">
            <a:avLst/>
          </a:prstGeom>
          <a:noFill/>
          <a:ln w="9525">
            <a:noFill/>
            <a:miter lim="800000"/>
            <a:headEnd/>
            <a:tailEnd/>
          </a:ln>
          <a:effectLst/>
        </p:spPr>
        <p:txBody>
          <a:bodyPr vert="horz" wrap="square" lIns="91238" tIns="45619" rIns="91238" bIns="45619" numCol="1" anchor="b" anchorCtr="0" compatLnSpc="1">
            <a:prstTxWarp prst="textNoShape">
              <a:avLst/>
            </a:prstTxWarp>
          </a:bodyPr>
          <a:lstStyle>
            <a:lvl1pPr algn="r">
              <a:defRPr sz="1200" smtClean="0"/>
            </a:lvl1pPr>
          </a:lstStyle>
          <a:p>
            <a:pPr>
              <a:defRPr/>
            </a:pPr>
            <a:fld id="{9D0528D5-AD54-48E0-B5AE-C9ED719FB056}" type="slidenum">
              <a:rPr lang="en-AU"/>
              <a:pPr>
                <a:defRPr/>
              </a:pPr>
              <a:t>‹#›</a:t>
            </a:fld>
            <a:endParaRPr lang="en-AU"/>
          </a:p>
        </p:txBody>
      </p:sp>
    </p:spTree>
    <p:extLst>
      <p:ext uri="{BB962C8B-B14F-4D97-AF65-F5344CB8AC3E}">
        <p14:creationId xmlns:p14="http://schemas.microsoft.com/office/powerpoint/2010/main" val="26455799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1" y="0"/>
            <a:ext cx="2945984" cy="495932"/>
          </a:xfrm>
          <a:prstGeom prst="rect">
            <a:avLst/>
          </a:prstGeom>
          <a:noFill/>
          <a:ln w="9525">
            <a:noFill/>
            <a:miter lim="800000"/>
            <a:headEnd/>
            <a:tailEnd/>
          </a:ln>
          <a:effectLst/>
        </p:spPr>
        <p:txBody>
          <a:bodyPr vert="horz" wrap="square" lIns="91238" tIns="45619" rIns="91238" bIns="45619" numCol="1" anchor="t" anchorCtr="0" compatLnSpc="1">
            <a:prstTxWarp prst="textNoShape">
              <a:avLst/>
            </a:prstTxWarp>
          </a:bodyPr>
          <a:lstStyle>
            <a:lvl1pPr>
              <a:defRPr sz="1200" smtClean="0"/>
            </a:lvl1pPr>
          </a:lstStyle>
          <a:p>
            <a:pPr>
              <a:defRPr/>
            </a:pPr>
            <a:endParaRPr lang="en-AU"/>
          </a:p>
        </p:txBody>
      </p:sp>
      <p:sp>
        <p:nvSpPr>
          <p:cNvPr id="72707" name="Rectangle 3"/>
          <p:cNvSpPr>
            <a:spLocks noGrp="1" noChangeArrowheads="1"/>
          </p:cNvSpPr>
          <p:nvPr>
            <p:ph type="dt" idx="1"/>
          </p:nvPr>
        </p:nvSpPr>
        <p:spPr bwMode="auto">
          <a:xfrm>
            <a:off x="3850069" y="0"/>
            <a:ext cx="2945984" cy="495932"/>
          </a:xfrm>
          <a:prstGeom prst="rect">
            <a:avLst/>
          </a:prstGeom>
          <a:noFill/>
          <a:ln w="9525">
            <a:noFill/>
            <a:miter lim="800000"/>
            <a:headEnd/>
            <a:tailEnd/>
          </a:ln>
          <a:effectLst/>
        </p:spPr>
        <p:txBody>
          <a:bodyPr vert="horz" wrap="square" lIns="91238" tIns="45619" rIns="91238" bIns="45619" numCol="1" anchor="t" anchorCtr="0" compatLnSpc="1">
            <a:prstTxWarp prst="textNoShape">
              <a:avLst/>
            </a:prstTxWarp>
          </a:bodyPr>
          <a:lstStyle>
            <a:lvl1pPr algn="r">
              <a:defRPr sz="1200" smtClean="0"/>
            </a:lvl1pPr>
          </a:lstStyle>
          <a:p>
            <a:pPr>
              <a:defRPr/>
            </a:pPr>
            <a:endParaRPr lang="en-AU"/>
          </a:p>
        </p:txBody>
      </p:sp>
      <p:sp>
        <p:nvSpPr>
          <p:cNvPr id="1946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0093" y="4714554"/>
            <a:ext cx="5437491" cy="4468186"/>
          </a:xfrm>
          <a:prstGeom prst="rect">
            <a:avLst/>
          </a:prstGeom>
          <a:noFill/>
          <a:ln w="9525">
            <a:noFill/>
            <a:miter lim="800000"/>
            <a:headEnd/>
            <a:tailEnd/>
          </a:ln>
          <a:effectLst/>
        </p:spPr>
        <p:txBody>
          <a:bodyPr vert="horz" wrap="square" lIns="91238" tIns="45619" rIns="91238" bIns="45619"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72710" name="Rectangle 6"/>
          <p:cNvSpPr>
            <a:spLocks noGrp="1" noChangeArrowheads="1"/>
          </p:cNvSpPr>
          <p:nvPr>
            <p:ph type="ftr" sz="quarter" idx="4"/>
          </p:nvPr>
        </p:nvSpPr>
        <p:spPr bwMode="auto">
          <a:xfrm>
            <a:off x="1" y="9429106"/>
            <a:ext cx="2945984" cy="495932"/>
          </a:xfrm>
          <a:prstGeom prst="rect">
            <a:avLst/>
          </a:prstGeom>
          <a:noFill/>
          <a:ln w="9525">
            <a:noFill/>
            <a:miter lim="800000"/>
            <a:headEnd/>
            <a:tailEnd/>
          </a:ln>
          <a:effectLst/>
        </p:spPr>
        <p:txBody>
          <a:bodyPr vert="horz" wrap="square" lIns="91238" tIns="45619" rIns="91238" bIns="45619" numCol="1" anchor="b" anchorCtr="0" compatLnSpc="1">
            <a:prstTxWarp prst="textNoShape">
              <a:avLst/>
            </a:prstTxWarp>
          </a:bodyPr>
          <a:lstStyle>
            <a:lvl1pPr>
              <a:defRPr sz="1200" smtClean="0"/>
            </a:lvl1pPr>
          </a:lstStyle>
          <a:p>
            <a:pPr>
              <a:defRPr/>
            </a:pPr>
            <a:endParaRPr lang="en-AU"/>
          </a:p>
        </p:txBody>
      </p:sp>
      <p:sp>
        <p:nvSpPr>
          <p:cNvPr id="72711" name="Rectangle 7"/>
          <p:cNvSpPr>
            <a:spLocks noGrp="1" noChangeArrowheads="1"/>
          </p:cNvSpPr>
          <p:nvPr>
            <p:ph type="sldNum" sz="quarter" idx="5"/>
          </p:nvPr>
        </p:nvSpPr>
        <p:spPr bwMode="auto">
          <a:xfrm>
            <a:off x="3850069" y="9429106"/>
            <a:ext cx="2945984" cy="495932"/>
          </a:xfrm>
          <a:prstGeom prst="rect">
            <a:avLst/>
          </a:prstGeom>
          <a:noFill/>
          <a:ln w="9525">
            <a:noFill/>
            <a:miter lim="800000"/>
            <a:headEnd/>
            <a:tailEnd/>
          </a:ln>
          <a:effectLst/>
        </p:spPr>
        <p:txBody>
          <a:bodyPr vert="horz" wrap="square" lIns="91238" tIns="45619" rIns="91238" bIns="45619" numCol="1" anchor="b" anchorCtr="0" compatLnSpc="1">
            <a:prstTxWarp prst="textNoShape">
              <a:avLst/>
            </a:prstTxWarp>
          </a:bodyPr>
          <a:lstStyle>
            <a:lvl1pPr algn="r">
              <a:defRPr sz="1200" smtClean="0"/>
            </a:lvl1pPr>
          </a:lstStyle>
          <a:p>
            <a:pPr>
              <a:defRPr/>
            </a:pPr>
            <a:fld id="{FED33493-8CB0-45E7-AF5C-BFEAC6F7D1AC}" type="slidenum">
              <a:rPr lang="en-AU"/>
              <a:pPr>
                <a:defRPr/>
              </a:pPr>
              <a:t>‹#›</a:t>
            </a:fld>
            <a:endParaRPr lang="en-AU"/>
          </a:p>
        </p:txBody>
      </p:sp>
    </p:spTree>
    <p:extLst>
      <p:ext uri="{BB962C8B-B14F-4D97-AF65-F5344CB8AC3E}">
        <p14:creationId xmlns:p14="http://schemas.microsoft.com/office/powerpoint/2010/main" val="20843491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3F6BFEA1-746D-47FF-A99C-55A0C4CE693E}"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8DE37054-0345-45B3-B573-7563F23E8DB9}"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99777C41-3499-4BA0-A121-97CEAC63E984}"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600200"/>
            <a:ext cx="8229600" cy="4525963"/>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2EE6C76E-AC52-47B3-99E1-EAA0BED5B459}"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5845CF36-692E-4737-B022-ECE81ABD7F75}"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a:p>
        </p:txBody>
      </p:sp>
      <p:sp>
        <p:nvSpPr>
          <p:cNvPr id="5" name="Rectangle 5"/>
          <p:cNvSpPr>
            <a:spLocks noGrp="1" noChangeArrowheads="1"/>
          </p:cNvSpPr>
          <p:nvPr>
            <p:ph type="ftr" sz="quarter" idx="11"/>
          </p:nvPr>
        </p:nvSpPr>
        <p:spPr>
          <a:ln/>
        </p:spPr>
        <p:txBody>
          <a:bodyPr/>
          <a:lstStyle>
            <a:lvl1pPr>
              <a:defRPr/>
            </a:lvl1pPr>
          </a:lstStyle>
          <a:p>
            <a:pPr>
              <a:defRPr/>
            </a:pPr>
            <a:endParaRPr lang="en-AU"/>
          </a:p>
        </p:txBody>
      </p:sp>
      <p:sp>
        <p:nvSpPr>
          <p:cNvPr id="6" name="Rectangle 6"/>
          <p:cNvSpPr>
            <a:spLocks noGrp="1" noChangeArrowheads="1"/>
          </p:cNvSpPr>
          <p:nvPr>
            <p:ph type="sldNum" sz="quarter" idx="12"/>
          </p:nvPr>
        </p:nvSpPr>
        <p:spPr>
          <a:ln/>
        </p:spPr>
        <p:txBody>
          <a:bodyPr/>
          <a:lstStyle>
            <a:lvl1pPr>
              <a:defRPr/>
            </a:lvl1pPr>
          </a:lstStyle>
          <a:p>
            <a:pPr>
              <a:defRPr/>
            </a:pPr>
            <a:fld id="{035C3E9A-F0EB-46DD-9A8E-DC48D93270DB}"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D430E6D2-6969-42CB-9CFF-F3021E2B7159}"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AU"/>
          </a:p>
        </p:txBody>
      </p:sp>
      <p:sp>
        <p:nvSpPr>
          <p:cNvPr id="8" name="Rectangle 5"/>
          <p:cNvSpPr>
            <a:spLocks noGrp="1" noChangeArrowheads="1"/>
          </p:cNvSpPr>
          <p:nvPr>
            <p:ph type="ftr" sz="quarter" idx="11"/>
          </p:nvPr>
        </p:nvSpPr>
        <p:spPr>
          <a:ln/>
        </p:spPr>
        <p:txBody>
          <a:bodyPr/>
          <a:lstStyle>
            <a:lvl1pPr>
              <a:defRPr/>
            </a:lvl1pPr>
          </a:lstStyle>
          <a:p>
            <a:pPr>
              <a:defRPr/>
            </a:pPr>
            <a:endParaRPr lang="en-AU"/>
          </a:p>
        </p:txBody>
      </p:sp>
      <p:sp>
        <p:nvSpPr>
          <p:cNvPr id="9" name="Rectangle 6"/>
          <p:cNvSpPr>
            <a:spLocks noGrp="1" noChangeArrowheads="1"/>
          </p:cNvSpPr>
          <p:nvPr>
            <p:ph type="sldNum" sz="quarter" idx="12"/>
          </p:nvPr>
        </p:nvSpPr>
        <p:spPr>
          <a:ln/>
        </p:spPr>
        <p:txBody>
          <a:bodyPr/>
          <a:lstStyle>
            <a:lvl1pPr>
              <a:defRPr/>
            </a:lvl1pPr>
          </a:lstStyle>
          <a:p>
            <a:pPr>
              <a:defRPr/>
            </a:pPr>
            <a:fld id="{DDFB4D4B-D089-4A6F-ABA9-E204683E7AB7}"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AU"/>
          </a:p>
        </p:txBody>
      </p:sp>
      <p:sp>
        <p:nvSpPr>
          <p:cNvPr id="4" name="Rectangle 5"/>
          <p:cNvSpPr>
            <a:spLocks noGrp="1" noChangeArrowheads="1"/>
          </p:cNvSpPr>
          <p:nvPr>
            <p:ph type="ftr" sz="quarter" idx="11"/>
          </p:nvPr>
        </p:nvSpPr>
        <p:spPr>
          <a:ln/>
        </p:spPr>
        <p:txBody>
          <a:bodyPr/>
          <a:lstStyle>
            <a:lvl1pPr>
              <a:defRPr/>
            </a:lvl1pPr>
          </a:lstStyle>
          <a:p>
            <a:pPr>
              <a:defRPr/>
            </a:pPr>
            <a:endParaRPr lang="en-AU"/>
          </a:p>
        </p:txBody>
      </p:sp>
      <p:sp>
        <p:nvSpPr>
          <p:cNvPr id="5" name="Rectangle 6"/>
          <p:cNvSpPr>
            <a:spLocks noGrp="1" noChangeArrowheads="1"/>
          </p:cNvSpPr>
          <p:nvPr>
            <p:ph type="sldNum" sz="quarter" idx="12"/>
          </p:nvPr>
        </p:nvSpPr>
        <p:spPr>
          <a:ln/>
        </p:spPr>
        <p:txBody>
          <a:bodyPr/>
          <a:lstStyle>
            <a:lvl1pPr>
              <a:defRPr/>
            </a:lvl1pPr>
          </a:lstStyle>
          <a:p>
            <a:pPr>
              <a:defRPr/>
            </a:pPr>
            <a:fld id="{151B660D-A653-4706-ADDC-D6E975038E91}"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a:p>
        </p:txBody>
      </p:sp>
      <p:sp>
        <p:nvSpPr>
          <p:cNvPr id="3" name="Rectangle 5"/>
          <p:cNvSpPr>
            <a:spLocks noGrp="1" noChangeArrowheads="1"/>
          </p:cNvSpPr>
          <p:nvPr>
            <p:ph type="ftr" sz="quarter" idx="11"/>
          </p:nvPr>
        </p:nvSpPr>
        <p:spPr>
          <a:ln/>
        </p:spPr>
        <p:txBody>
          <a:bodyPr/>
          <a:lstStyle>
            <a:lvl1pPr>
              <a:defRPr/>
            </a:lvl1pPr>
          </a:lstStyle>
          <a:p>
            <a:pPr>
              <a:defRPr/>
            </a:pPr>
            <a:endParaRPr lang="en-AU"/>
          </a:p>
        </p:txBody>
      </p:sp>
      <p:sp>
        <p:nvSpPr>
          <p:cNvPr id="4" name="Rectangle 6"/>
          <p:cNvSpPr>
            <a:spLocks noGrp="1" noChangeArrowheads="1"/>
          </p:cNvSpPr>
          <p:nvPr>
            <p:ph type="sldNum" sz="quarter" idx="12"/>
          </p:nvPr>
        </p:nvSpPr>
        <p:spPr>
          <a:ln/>
        </p:spPr>
        <p:txBody>
          <a:bodyPr/>
          <a:lstStyle>
            <a:lvl1pPr>
              <a:defRPr/>
            </a:lvl1pPr>
          </a:lstStyle>
          <a:p>
            <a:pPr>
              <a:defRPr/>
            </a:pPr>
            <a:fld id="{F71CE4E0-18D3-4623-913F-7736633785FD}"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96D2707A-0B49-4A65-BBA6-B90E689B0F89}"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endParaRPr lang="en-AU"/>
          </a:p>
        </p:txBody>
      </p:sp>
      <p:sp>
        <p:nvSpPr>
          <p:cNvPr id="7" name="Rectangle 6"/>
          <p:cNvSpPr>
            <a:spLocks noGrp="1" noChangeArrowheads="1"/>
          </p:cNvSpPr>
          <p:nvPr>
            <p:ph type="sldNum" sz="quarter" idx="12"/>
          </p:nvPr>
        </p:nvSpPr>
        <p:spPr>
          <a:ln/>
        </p:spPr>
        <p:txBody>
          <a:bodyPr/>
          <a:lstStyle>
            <a:lvl1pPr>
              <a:defRPr/>
            </a:lvl1pPr>
          </a:lstStyle>
          <a:p>
            <a:pPr>
              <a:defRPr/>
            </a:pPr>
            <a:fld id="{2FDA4081-8574-445C-9769-1EC6FE917AB8}"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2921C8F9-8607-4CAC-A2B5-4828E3297FFC}"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85970577-FEAC-4629-A2D8-5A91D8C0942F}" type="slidenum">
              <a:rPr lang="en-AU"/>
              <a:pPr/>
              <a:t>1</a:t>
            </a:fld>
            <a:endParaRPr lang="en-AU"/>
          </a:p>
        </p:txBody>
      </p:sp>
      <p:sp>
        <p:nvSpPr>
          <p:cNvPr id="66562" name="Rectangle 2"/>
          <p:cNvSpPr>
            <a:spLocks noGrp="1" noChangeArrowheads="1"/>
          </p:cNvSpPr>
          <p:nvPr>
            <p:ph type="title"/>
          </p:nvPr>
        </p:nvSpPr>
        <p:spPr/>
        <p:txBody>
          <a:bodyPr/>
          <a:lstStyle/>
          <a:p>
            <a:pPr eaLnBrk="1" hangingPunct="1"/>
            <a:r>
              <a:rPr lang="en-AU" smtClean="0"/>
              <a:t>U3O2: Structure &amp; Role of Relational Databases</a:t>
            </a:r>
          </a:p>
        </p:txBody>
      </p:sp>
      <p:sp>
        <p:nvSpPr>
          <p:cNvPr id="66563" name="Rectangle 3"/>
          <p:cNvSpPr>
            <a:spLocks noGrp="1" noChangeArrowheads="1"/>
          </p:cNvSpPr>
          <p:nvPr>
            <p:ph type="body" idx="1"/>
          </p:nvPr>
        </p:nvSpPr>
        <p:spPr/>
        <p:txBody>
          <a:bodyPr/>
          <a:lstStyle/>
          <a:p>
            <a:pPr eaLnBrk="1" hangingPunct="1">
              <a:buFontTx/>
              <a:buNone/>
            </a:pPr>
            <a:r>
              <a:rPr lang="en-AU" dirty="0" smtClean="0"/>
              <a:t>Flat File Vs Relational Database</a:t>
            </a:r>
          </a:p>
          <a:p>
            <a:pPr eaLnBrk="1" hangingPunct="1"/>
            <a:r>
              <a:rPr lang="en-AU" dirty="0" smtClean="0"/>
              <a:t>Refer to the </a:t>
            </a:r>
            <a:r>
              <a:rPr lang="en-AU" i="1" dirty="0" smtClean="0"/>
              <a:t>software</a:t>
            </a:r>
            <a:r>
              <a:rPr lang="en-AU" dirty="0" smtClean="0"/>
              <a:t> as “</a:t>
            </a:r>
            <a:r>
              <a:rPr lang="en-AU" dirty="0" smtClean="0">
                <a:solidFill>
                  <a:srgbClr val="FF0000"/>
                </a:solidFill>
              </a:rPr>
              <a:t>database management system</a:t>
            </a:r>
            <a:r>
              <a:rPr lang="en-AU" dirty="0" smtClean="0"/>
              <a:t> (DBMS)”</a:t>
            </a:r>
          </a:p>
          <a:p>
            <a:pPr lvl="1" eaLnBrk="1" hangingPunct="1"/>
            <a:r>
              <a:rPr lang="en-AU" dirty="0" smtClean="0"/>
              <a:t>E.g. Access, </a:t>
            </a:r>
            <a:r>
              <a:rPr lang="en-AU" dirty="0" err="1" smtClean="0"/>
              <a:t>Filemaker</a:t>
            </a:r>
            <a:r>
              <a:rPr lang="en-AU" dirty="0" smtClean="0"/>
              <a:t>, </a:t>
            </a:r>
            <a:r>
              <a:rPr lang="en-AU" dirty="0" err="1" smtClean="0"/>
              <a:t>OpenOffice</a:t>
            </a:r>
            <a:r>
              <a:rPr lang="en-AU" dirty="0" smtClean="0"/>
              <a:t> Base.</a:t>
            </a:r>
          </a:p>
          <a:p>
            <a:pPr lvl="1" eaLnBrk="1" hangingPunct="1"/>
            <a:endParaRPr lang="en-AU" dirty="0" smtClean="0"/>
          </a:p>
          <a:p>
            <a:pPr eaLnBrk="1" hangingPunct="1"/>
            <a:r>
              <a:rPr lang="en-AU" dirty="0" smtClean="0"/>
              <a:t>Refer to the product created with the software as a “</a:t>
            </a:r>
            <a:r>
              <a:rPr lang="en-AU" dirty="0" smtClean="0">
                <a:solidFill>
                  <a:srgbClr val="FF0000"/>
                </a:solidFill>
              </a:rPr>
              <a:t>database</a:t>
            </a:r>
            <a:r>
              <a:rPr lang="en-AU" dirty="0" smtClean="0"/>
              <a:t>”.</a:t>
            </a:r>
          </a:p>
          <a:p>
            <a:pPr lvl="1" eaLnBrk="1" hangingPunct="1"/>
            <a:r>
              <a:rPr lang="en-AU" dirty="0" smtClean="0"/>
              <a:t>E.g. student records, music collection.</a:t>
            </a:r>
          </a:p>
          <a:p>
            <a:pPr eaLnBrk="1" hangingPunct="1">
              <a:buFontTx/>
              <a:buNone/>
            </a:pPr>
            <a:endParaRPr lang="en-AU" dirty="0" smtClean="0"/>
          </a:p>
          <a:p>
            <a:pPr eaLnBrk="1" hangingPunct="1">
              <a:buFontTx/>
              <a:buNone/>
            </a:pP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656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5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A6516F3D-D0E3-4420-8526-958F5913B22C}" type="slidenum">
              <a:rPr lang="en-AU"/>
              <a:pPr/>
              <a:t>10</a:t>
            </a:fld>
            <a:endParaRPr lang="en-AU"/>
          </a:p>
        </p:txBody>
      </p:sp>
      <p:sp>
        <p:nvSpPr>
          <p:cNvPr id="11267" name="Rectangle 2"/>
          <p:cNvSpPr>
            <a:spLocks noGrp="1" noChangeArrowheads="1"/>
          </p:cNvSpPr>
          <p:nvPr>
            <p:ph type="title"/>
          </p:nvPr>
        </p:nvSpPr>
        <p:spPr/>
        <p:txBody>
          <a:bodyPr/>
          <a:lstStyle/>
          <a:p>
            <a:pPr eaLnBrk="1" hangingPunct="1"/>
            <a:r>
              <a:rPr lang="en-AU" smtClean="0"/>
              <a:t>Advanced</a:t>
            </a:r>
          </a:p>
        </p:txBody>
      </p:sp>
      <p:sp>
        <p:nvSpPr>
          <p:cNvPr id="11268" name="Rectangle 3"/>
          <p:cNvSpPr>
            <a:spLocks noGrp="1" noChangeArrowheads="1"/>
          </p:cNvSpPr>
          <p:nvPr>
            <p:ph type="body" idx="1"/>
          </p:nvPr>
        </p:nvSpPr>
        <p:spPr/>
        <p:txBody>
          <a:bodyPr/>
          <a:lstStyle/>
          <a:p>
            <a:pPr eaLnBrk="1" hangingPunct="1"/>
            <a:r>
              <a:rPr lang="en-AU" smtClean="0"/>
              <a:t>A multi-table real-life database such as a commercial system with tables for …</a:t>
            </a:r>
          </a:p>
          <a:p>
            <a:pPr lvl="1" eaLnBrk="1" hangingPunct="1"/>
            <a:r>
              <a:rPr lang="en-AU" smtClean="0"/>
              <a:t>Client data</a:t>
            </a:r>
          </a:p>
          <a:p>
            <a:pPr lvl="1" eaLnBrk="1" hangingPunct="1"/>
            <a:r>
              <a:rPr lang="en-AU" smtClean="0"/>
              <a:t>Supplier data</a:t>
            </a:r>
          </a:p>
          <a:p>
            <a:pPr lvl="1" eaLnBrk="1" hangingPunct="1"/>
            <a:r>
              <a:rPr lang="en-AU" smtClean="0"/>
              <a:t>Inventory</a:t>
            </a:r>
          </a:p>
          <a:p>
            <a:pPr lvl="1" eaLnBrk="1" hangingPunct="1"/>
            <a:r>
              <a:rPr lang="en-AU" smtClean="0"/>
              <a:t>Sales</a:t>
            </a:r>
          </a:p>
        </p:txBody>
      </p:sp>
      <p:pic>
        <p:nvPicPr>
          <p:cNvPr id="11269" name="Picture 5"/>
          <p:cNvPicPr>
            <a:picLocks noChangeAspect="1" noChangeArrowheads="1"/>
          </p:cNvPicPr>
          <p:nvPr/>
        </p:nvPicPr>
        <p:blipFill>
          <a:blip r:embed="rId2"/>
          <a:srcRect/>
          <a:stretch>
            <a:fillRect/>
          </a:stretch>
        </p:blipFill>
        <p:spPr bwMode="auto">
          <a:xfrm>
            <a:off x="4140200" y="2636838"/>
            <a:ext cx="4219575" cy="398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endParaRPr lang="en-AU" smtClean="0"/>
          </a:p>
        </p:txBody>
      </p:sp>
      <p:sp>
        <p:nvSpPr>
          <p:cNvPr id="12291" name="Content Placeholder 2"/>
          <p:cNvSpPr>
            <a:spLocks noGrp="1"/>
          </p:cNvSpPr>
          <p:nvPr>
            <p:ph idx="1"/>
          </p:nvPr>
        </p:nvSpPr>
        <p:spPr/>
        <p:txBody>
          <a:bodyPr/>
          <a:lstStyle/>
          <a:p>
            <a:pPr eaLnBrk="1" hangingPunct="1"/>
            <a:r>
              <a:rPr lang="en-AU" sz="2400" dirty="0" smtClean="0"/>
              <a:t>Need to determine which field in each database will be the </a:t>
            </a:r>
            <a:r>
              <a:rPr lang="en-AU" sz="2400" b="1" dirty="0" smtClean="0"/>
              <a:t>Primary Key</a:t>
            </a:r>
            <a:r>
              <a:rPr lang="en-AU" sz="2400" dirty="0" smtClean="0"/>
              <a:t>, a value which is unique for each record, </a:t>
            </a:r>
            <a:r>
              <a:rPr lang="en-AU" sz="2400" dirty="0" err="1" smtClean="0"/>
              <a:t>eg</a:t>
            </a:r>
            <a:r>
              <a:rPr lang="en-AU" sz="2400" dirty="0" smtClean="0"/>
              <a:t>. customer ID no)</a:t>
            </a:r>
          </a:p>
          <a:p>
            <a:pPr eaLnBrk="1" hangingPunct="1"/>
            <a:r>
              <a:rPr lang="en-AU" sz="2400" b="1" dirty="0" smtClean="0"/>
              <a:t>Foreign keys</a:t>
            </a:r>
            <a:r>
              <a:rPr lang="en-AU" sz="2400" dirty="0" smtClean="0"/>
              <a:t>, fields are used to ensure that if you are entering data in one table, it already has a corresponding value in another</a:t>
            </a:r>
          </a:p>
          <a:p>
            <a:pPr eaLnBrk="1" hangingPunct="1"/>
            <a:r>
              <a:rPr lang="en-AU" sz="2400" dirty="0" smtClean="0"/>
              <a:t>Used to create relationships between tables</a:t>
            </a:r>
          </a:p>
          <a:p>
            <a:pPr eaLnBrk="1" hangingPunct="1"/>
            <a:r>
              <a:rPr lang="en-AU" sz="2400" dirty="0" smtClean="0"/>
              <a:t>Used to enforce referential integrity by ensuring relationships between tables remain consistent</a:t>
            </a:r>
          </a:p>
          <a:p>
            <a:pPr eaLnBrk="1" hangingPunct="1"/>
            <a:r>
              <a:rPr lang="en-AU" sz="2400" dirty="0" smtClean="0"/>
              <a:t>No uniqueness constraint for a foreign key</a:t>
            </a:r>
          </a:p>
          <a:p>
            <a:pPr eaLnBrk="1" hangingPunct="1"/>
            <a:endParaRPr lang="en-AU" dirty="0" smtClean="0"/>
          </a:p>
        </p:txBody>
      </p:sp>
      <p:sp>
        <p:nvSpPr>
          <p:cNvPr id="12292" name="Slide Number Placeholder 3"/>
          <p:cNvSpPr>
            <a:spLocks noGrp="1"/>
          </p:cNvSpPr>
          <p:nvPr>
            <p:ph type="sldNum" sz="quarter" idx="12"/>
          </p:nvPr>
        </p:nvSpPr>
        <p:spPr>
          <a:noFill/>
        </p:spPr>
        <p:txBody>
          <a:bodyPr/>
          <a:lstStyle/>
          <a:p>
            <a:fld id="{BED38A49-8E91-458C-B31D-17C1B25C5C5E}" type="slidenum">
              <a:rPr lang="en-AU"/>
              <a:pPr/>
              <a:t>11</a:t>
            </a:fld>
            <a:endParaRPr lang="en-A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endParaRPr lang="en-AU" smtClean="0"/>
          </a:p>
        </p:txBody>
      </p:sp>
      <p:sp>
        <p:nvSpPr>
          <p:cNvPr id="12291" name="Content Placeholder 2"/>
          <p:cNvSpPr>
            <a:spLocks noGrp="1"/>
          </p:cNvSpPr>
          <p:nvPr>
            <p:ph idx="1"/>
          </p:nvPr>
        </p:nvSpPr>
        <p:spPr>
          <a:xfrm>
            <a:off x="457200" y="1600201"/>
            <a:ext cx="6829444" cy="614353"/>
          </a:xfrm>
        </p:spPr>
        <p:txBody>
          <a:bodyPr/>
          <a:lstStyle/>
          <a:p>
            <a:pPr eaLnBrk="1" hangingPunct="1"/>
            <a:r>
              <a:rPr lang="en-AU" sz="2400" b="1" dirty="0" smtClean="0"/>
              <a:t>Foreign keys:</a:t>
            </a:r>
          </a:p>
          <a:p>
            <a:pPr eaLnBrk="1" hangingPunct="1"/>
            <a:endParaRPr lang="en-AU" sz="2400" b="1" dirty="0" smtClean="0"/>
          </a:p>
          <a:p>
            <a:pPr eaLnBrk="1" hangingPunct="1"/>
            <a:endParaRPr lang="en-AU" dirty="0" smtClean="0"/>
          </a:p>
        </p:txBody>
      </p:sp>
      <p:sp>
        <p:nvSpPr>
          <p:cNvPr id="12292" name="Slide Number Placeholder 3"/>
          <p:cNvSpPr>
            <a:spLocks noGrp="1"/>
          </p:cNvSpPr>
          <p:nvPr>
            <p:ph type="sldNum" sz="quarter" idx="12"/>
          </p:nvPr>
        </p:nvSpPr>
        <p:spPr>
          <a:noFill/>
        </p:spPr>
        <p:txBody>
          <a:bodyPr/>
          <a:lstStyle/>
          <a:p>
            <a:fld id="{BED38A49-8E91-458C-B31D-17C1B25C5C5E}" type="slidenum">
              <a:rPr lang="en-AU"/>
              <a:pPr/>
              <a:t>12</a:t>
            </a:fld>
            <a:endParaRPr lang="en-AU"/>
          </a:p>
        </p:txBody>
      </p:sp>
      <p:pic>
        <p:nvPicPr>
          <p:cNvPr id="1027" name="Picture 3"/>
          <p:cNvPicPr>
            <a:picLocks noChangeAspect="1" noChangeArrowheads="1"/>
          </p:cNvPicPr>
          <p:nvPr/>
        </p:nvPicPr>
        <p:blipFill>
          <a:blip r:embed="rId2"/>
          <a:srcRect/>
          <a:stretch>
            <a:fillRect/>
          </a:stretch>
        </p:blipFill>
        <p:spPr bwMode="auto">
          <a:xfrm>
            <a:off x="285720" y="2285992"/>
            <a:ext cx="7961900" cy="2786082"/>
          </a:xfrm>
          <a:prstGeom prst="rect">
            <a:avLst/>
          </a:prstGeom>
          <a:noFill/>
          <a:ln w="9525">
            <a:noFill/>
            <a:miter lim="800000"/>
            <a:headEnd/>
            <a:tailEnd/>
          </a:ln>
          <a:effectLst/>
        </p:spPr>
      </p:pic>
      <p:sp>
        <p:nvSpPr>
          <p:cNvPr id="9" name="TextBox 8"/>
          <p:cNvSpPr txBox="1"/>
          <p:nvPr/>
        </p:nvSpPr>
        <p:spPr>
          <a:xfrm>
            <a:off x="714348" y="5143512"/>
            <a:ext cx="7643866" cy="369332"/>
          </a:xfrm>
          <a:prstGeom prst="rect">
            <a:avLst/>
          </a:prstGeom>
          <a:noFill/>
        </p:spPr>
        <p:txBody>
          <a:bodyPr wrap="square" rtlCol="0">
            <a:spAutoFit/>
          </a:bodyPr>
          <a:lstStyle/>
          <a:p>
            <a:r>
              <a:rPr lang="en-AU" dirty="0" smtClean="0"/>
              <a:t>The Book ID field in the customer table is a foreign key.</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3315" name="Content Placeholder 2"/>
          <p:cNvSpPr>
            <a:spLocks noGrp="1"/>
          </p:cNvSpPr>
          <p:nvPr>
            <p:ph idx="1"/>
          </p:nvPr>
        </p:nvSpPr>
        <p:spPr>
          <a:xfrm>
            <a:off x="428596" y="1428736"/>
            <a:ext cx="8501122" cy="5429264"/>
          </a:xfrm>
        </p:spPr>
        <p:txBody>
          <a:bodyPr/>
          <a:lstStyle/>
          <a:p>
            <a:pPr eaLnBrk="1" hangingPunct="1"/>
            <a:r>
              <a:rPr lang="en-AU" dirty="0" smtClean="0"/>
              <a:t>Table normalisation</a:t>
            </a:r>
          </a:p>
          <a:p>
            <a:pPr lvl="1" eaLnBrk="1" hangingPunct="1"/>
            <a:r>
              <a:rPr lang="en-AU" dirty="0" smtClean="0"/>
              <a:t>Process of efficiently organising data in a database</a:t>
            </a:r>
          </a:p>
          <a:p>
            <a:pPr lvl="1" eaLnBrk="1" hangingPunct="1"/>
            <a:r>
              <a:rPr lang="en-AU" dirty="0" smtClean="0"/>
              <a:t>Use of a set of rules to check for anomalies or deviations in data structure to ensure fields are in the correct tables</a:t>
            </a:r>
          </a:p>
          <a:p>
            <a:pPr lvl="1" eaLnBrk="1" hangingPunct="1"/>
            <a:r>
              <a:rPr lang="en-AU" dirty="0" smtClean="0"/>
              <a:t>Process:</a:t>
            </a:r>
          </a:p>
          <a:p>
            <a:pPr lvl="2" eaLnBrk="1" hangingPunct="1"/>
            <a:r>
              <a:rPr lang="en-AU" dirty="0" smtClean="0"/>
              <a:t>Eliminates redundant data, (</a:t>
            </a:r>
            <a:r>
              <a:rPr lang="en-AU" dirty="0" err="1" smtClean="0"/>
              <a:t>eg</a:t>
            </a:r>
            <a:r>
              <a:rPr lang="en-AU" dirty="0" smtClean="0"/>
              <a:t>. storing the same data in more than one table); saves lots of storage space and speeds up data access</a:t>
            </a:r>
          </a:p>
          <a:p>
            <a:pPr lvl="2" eaLnBrk="1" hangingPunct="1"/>
            <a:r>
              <a:rPr lang="en-AU" b="1" dirty="0" smtClean="0"/>
              <a:t>Changes</a:t>
            </a:r>
            <a:r>
              <a:rPr lang="en-AU" dirty="0" smtClean="0"/>
              <a:t> need only be made in one place rather than in many places.</a:t>
            </a:r>
          </a:p>
          <a:p>
            <a:pPr lvl="2" eaLnBrk="1" hangingPunct="1"/>
            <a:endParaRPr lang="en-AU" dirty="0" smtClean="0"/>
          </a:p>
          <a:p>
            <a:pPr lvl="2" eaLnBrk="1" hangingPunct="1"/>
            <a:r>
              <a:rPr lang="en-AU" dirty="0" smtClean="0"/>
              <a:t>Ensures data dependencies make sense, (only storing related data in a table).</a:t>
            </a:r>
          </a:p>
          <a:p>
            <a:pPr eaLnBrk="1" hangingPunct="1"/>
            <a:endParaRPr lang="en-AU" dirty="0" smtClean="0"/>
          </a:p>
        </p:txBody>
      </p:sp>
      <p:sp>
        <p:nvSpPr>
          <p:cNvPr id="13316" name="Slide Number Placeholder 3"/>
          <p:cNvSpPr>
            <a:spLocks noGrp="1"/>
          </p:cNvSpPr>
          <p:nvPr>
            <p:ph type="sldNum" sz="quarter" idx="12"/>
          </p:nvPr>
        </p:nvSpPr>
        <p:spPr>
          <a:noFill/>
        </p:spPr>
        <p:txBody>
          <a:bodyPr/>
          <a:lstStyle/>
          <a:p>
            <a:fld id="{7E961540-AF8E-4EA6-AB38-6050207844A2}" type="slidenum">
              <a:rPr lang="en-AU"/>
              <a:pPr/>
              <a:t>13</a:t>
            </a:fld>
            <a:endParaRPr lang="en-A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3315" name="Content Placeholder 2"/>
          <p:cNvSpPr>
            <a:spLocks noGrp="1"/>
          </p:cNvSpPr>
          <p:nvPr>
            <p:ph idx="1"/>
          </p:nvPr>
        </p:nvSpPr>
        <p:spPr>
          <a:xfrm>
            <a:off x="428596" y="1428736"/>
            <a:ext cx="8501122" cy="5429264"/>
          </a:xfrm>
        </p:spPr>
        <p:txBody>
          <a:bodyPr/>
          <a:lstStyle/>
          <a:p>
            <a:pPr eaLnBrk="1" hangingPunct="1"/>
            <a:r>
              <a:rPr lang="en-AU" dirty="0" smtClean="0"/>
              <a:t>Table normalisation</a:t>
            </a:r>
          </a:p>
          <a:p>
            <a:pPr lvl="2" eaLnBrk="1" hangingPunct="1"/>
            <a:r>
              <a:rPr lang="en-AU" b="1" dirty="0" smtClean="0"/>
              <a:t>Changes</a:t>
            </a:r>
            <a:r>
              <a:rPr lang="en-AU" dirty="0" smtClean="0"/>
              <a:t> need only be made in one place rather than in many places.</a:t>
            </a:r>
          </a:p>
          <a:p>
            <a:pPr lvl="2" eaLnBrk="1" hangingPunct="1"/>
            <a:endParaRPr lang="en-AU" dirty="0" smtClean="0"/>
          </a:p>
          <a:p>
            <a:pPr lvl="2" eaLnBrk="1" hangingPunct="1"/>
            <a:r>
              <a:rPr lang="en-AU" dirty="0" smtClean="0"/>
              <a:t>Ensures data dependencies make sense, (only storing related data in a table).</a:t>
            </a:r>
          </a:p>
          <a:p>
            <a:pPr lvl="2" eaLnBrk="1" hangingPunct="1"/>
            <a:r>
              <a:rPr lang="en-AU" dirty="0" smtClean="0"/>
              <a:t>More </a:t>
            </a:r>
            <a:r>
              <a:rPr lang="en-AU" b="1" dirty="0" smtClean="0"/>
              <a:t>powerful </a:t>
            </a:r>
            <a:r>
              <a:rPr lang="en-AU" dirty="0" smtClean="0"/>
              <a:t>data access is possible</a:t>
            </a:r>
          </a:p>
          <a:p>
            <a:pPr eaLnBrk="1" hangingPunct="1"/>
            <a:endParaRPr lang="en-AU" dirty="0" smtClean="0"/>
          </a:p>
        </p:txBody>
      </p:sp>
      <p:sp>
        <p:nvSpPr>
          <p:cNvPr id="13316" name="Slide Number Placeholder 3"/>
          <p:cNvSpPr>
            <a:spLocks noGrp="1"/>
          </p:cNvSpPr>
          <p:nvPr>
            <p:ph type="sldNum" sz="quarter" idx="12"/>
          </p:nvPr>
        </p:nvSpPr>
        <p:spPr>
          <a:noFill/>
        </p:spPr>
        <p:txBody>
          <a:bodyPr/>
          <a:lstStyle/>
          <a:p>
            <a:fld id="{7E961540-AF8E-4EA6-AB38-6050207844A2}" type="slidenum">
              <a:rPr lang="en-AU"/>
              <a:pPr/>
              <a:t>14</a:t>
            </a:fld>
            <a:endParaRPr lang="en-A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4339" name="Content Placeholder 2"/>
          <p:cNvSpPr>
            <a:spLocks noGrp="1"/>
          </p:cNvSpPr>
          <p:nvPr>
            <p:ph idx="1"/>
          </p:nvPr>
        </p:nvSpPr>
        <p:spPr>
          <a:xfrm>
            <a:off x="457200" y="1600200"/>
            <a:ext cx="8258175" cy="3186113"/>
          </a:xfrm>
        </p:spPr>
        <p:txBody>
          <a:bodyPr/>
          <a:lstStyle/>
          <a:p>
            <a:pPr eaLnBrk="1" hangingPunct="1"/>
            <a:r>
              <a:rPr lang="en-AU" sz="2400" smtClean="0"/>
              <a:t>Table normalisation</a:t>
            </a:r>
          </a:p>
          <a:p>
            <a:pPr lvl="1" eaLnBrk="1" hangingPunct="1"/>
            <a:r>
              <a:rPr lang="en-AU" sz="2400" smtClean="0"/>
              <a:t>There are six “normal forms”, each rule applied successively from </a:t>
            </a:r>
          </a:p>
          <a:p>
            <a:pPr lvl="1" eaLnBrk="1" hangingPunct="1"/>
            <a:r>
              <a:rPr lang="en-AU" sz="2400" smtClean="0"/>
              <a:t>First normal form, (1NF).</a:t>
            </a:r>
          </a:p>
          <a:p>
            <a:pPr lvl="1" eaLnBrk="1" hangingPunct="1"/>
            <a:r>
              <a:rPr lang="en-AU" sz="2400" smtClean="0"/>
              <a:t>Eliminated duplicative columns from same table</a:t>
            </a:r>
          </a:p>
          <a:p>
            <a:pPr lvl="1" eaLnBrk="1" hangingPunct="1"/>
            <a:r>
              <a:rPr lang="en-AU" sz="2400" smtClean="0"/>
              <a:t>Only one value, not a list of values in cell</a:t>
            </a:r>
          </a:p>
          <a:p>
            <a:pPr lvl="1" eaLnBrk="1" hangingPunct="1"/>
            <a:r>
              <a:rPr lang="en-AU" sz="2400" smtClean="0"/>
              <a:t>Create separate tables for each group of related data &amp; identify each row with aunique primary key</a:t>
            </a:r>
          </a:p>
          <a:p>
            <a:pPr eaLnBrk="1" hangingPunct="1"/>
            <a:endParaRPr lang="en-AU" smtClean="0"/>
          </a:p>
        </p:txBody>
      </p:sp>
      <p:sp>
        <p:nvSpPr>
          <p:cNvPr id="14340" name="Slide Number Placeholder 3"/>
          <p:cNvSpPr>
            <a:spLocks noGrp="1"/>
          </p:cNvSpPr>
          <p:nvPr>
            <p:ph type="sldNum" sz="quarter" idx="12"/>
          </p:nvPr>
        </p:nvSpPr>
        <p:spPr>
          <a:noFill/>
        </p:spPr>
        <p:txBody>
          <a:bodyPr/>
          <a:lstStyle/>
          <a:p>
            <a:fld id="{6EBAA97B-6D71-40A1-83FB-478D54093039}" type="slidenum">
              <a:rPr lang="en-AU"/>
              <a:pPr/>
              <a:t>15</a:t>
            </a:fld>
            <a:endParaRPr lang="en-AU"/>
          </a:p>
        </p:txBody>
      </p:sp>
      <p:pic>
        <p:nvPicPr>
          <p:cNvPr id="14341" name="Picture 3"/>
          <p:cNvPicPr>
            <a:picLocks noChangeAspect="1" noChangeArrowheads="1"/>
          </p:cNvPicPr>
          <p:nvPr/>
        </p:nvPicPr>
        <p:blipFill>
          <a:blip r:embed="rId2"/>
          <a:srcRect/>
          <a:stretch>
            <a:fillRect/>
          </a:stretch>
        </p:blipFill>
        <p:spPr bwMode="auto">
          <a:xfrm>
            <a:off x="1143000" y="4905375"/>
            <a:ext cx="6896100" cy="195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AU" dirty="0" smtClean="0"/>
              <a:t>Your turn… repair this!</a:t>
            </a:r>
          </a:p>
        </p:txBody>
      </p:sp>
      <p:graphicFrame>
        <p:nvGraphicFramePr>
          <p:cNvPr id="4" name="Table 3"/>
          <p:cNvGraphicFramePr>
            <a:graphicFrameLocks noGrp="1"/>
          </p:cNvGraphicFramePr>
          <p:nvPr/>
        </p:nvGraphicFramePr>
        <p:xfrm>
          <a:off x="1763713" y="1916113"/>
          <a:ext cx="5292588" cy="1483360"/>
        </p:xfrm>
        <a:graphic>
          <a:graphicData uri="http://schemas.openxmlformats.org/drawingml/2006/table">
            <a:tbl>
              <a:tblPr firstRow="1" bandRow="1">
                <a:tableStyleId>{5C22544A-7EE6-4342-B048-85BDC9FD1C3A}</a:tableStyleId>
              </a:tblPr>
              <a:tblGrid>
                <a:gridCol w="1764196"/>
                <a:gridCol w="1764196"/>
                <a:gridCol w="1764196"/>
              </a:tblGrid>
              <a:tr h="370840">
                <a:tc>
                  <a:txBody>
                    <a:bodyPr/>
                    <a:lstStyle/>
                    <a:p>
                      <a:r>
                        <a:rPr lang="en-AU" dirty="0" smtClean="0"/>
                        <a:t>Customer ID</a:t>
                      </a:r>
                      <a:endParaRPr lang="en-AU" dirty="0"/>
                    </a:p>
                  </a:txBody>
                  <a:tcPr/>
                </a:tc>
                <a:tc>
                  <a:txBody>
                    <a:bodyPr/>
                    <a:lstStyle/>
                    <a:p>
                      <a:r>
                        <a:rPr lang="en-AU" dirty="0" smtClean="0"/>
                        <a:t>Name</a:t>
                      </a:r>
                      <a:endParaRPr lang="en-AU" dirty="0"/>
                    </a:p>
                  </a:txBody>
                  <a:tcPr/>
                </a:tc>
                <a:tc>
                  <a:txBody>
                    <a:bodyPr/>
                    <a:lstStyle/>
                    <a:p>
                      <a:r>
                        <a:rPr lang="en-AU" dirty="0" smtClean="0"/>
                        <a:t>Phone</a:t>
                      </a:r>
                      <a:endParaRPr lang="en-AU"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a:t>
                      </a:r>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AU" smtClean="0"/>
              <a:t>Repaired!</a:t>
            </a:r>
          </a:p>
        </p:txBody>
      </p:sp>
      <p:graphicFrame>
        <p:nvGraphicFramePr>
          <p:cNvPr id="4" name="Table 3"/>
          <p:cNvGraphicFramePr>
            <a:graphicFrameLocks noGrp="1"/>
          </p:cNvGraphicFramePr>
          <p:nvPr/>
        </p:nvGraphicFramePr>
        <p:xfrm>
          <a:off x="1763713" y="1916113"/>
          <a:ext cx="5292588" cy="1483360"/>
        </p:xfrm>
        <a:graphic>
          <a:graphicData uri="http://schemas.openxmlformats.org/drawingml/2006/table">
            <a:tbl>
              <a:tblPr firstRow="1" bandRow="1">
                <a:tableStyleId>{5C22544A-7EE6-4342-B048-85BDC9FD1C3A}</a:tableStyleId>
              </a:tblPr>
              <a:tblGrid>
                <a:gridCol w="1764196"/>
                <a:gridCol w="1764196"/>
                <a:gridCol w="1764196"/>
              </a:tblGrid>
              <a:tr h="370840">
                <a:tc>
                  <a:txBody>
                    <a:bodyPr/>
                    <a:lstStyle/>
                    <a:p>
                      <a:r>
                        <a:rPr lang="en-AU" dirty="0" smtClean="0"/>
                        <a:t>Customer ID</a:t>
                      </a:r>
                      <a:endParaRPr lang="en-AU" dirty="0"/>
                    </a:p>
                  </a:txBody>
                  <a:tcPr/>
                </a:tc>
                <a:tc>
                  <a:txBody>
                    <a:bodyPr/>
                    <a:lstStyle/>
                    <a:p>
                      <a:r>
                        <a:rPr lang="en-AU" dirty="0" err="1" smtClean="0"/>
                        <a:t>FirstName</a:t>
                      </a:r>
                      <a:endParaRPr lang="en-AU" dirty="0"/>
                    </a:p>
                  </a:txBody>
                  <a:tcPr/>
                </a:tc>
                <a:tc>
                  <a:txBody>
                    <a:bodyPr/>
                    <a:lstStyle/>
                    <a:p>
                      <a:r>
                        <a:rPr lang="en-AU" dirty="0" smtClean="0"/>
                        <a:t>Surname</a:t>
                      </a:r>
                      <a:endParaRPr lang="en-AU" dirty="0"/>
                    </a:p>
                  </a:txBody>
                  <a:tcPr/>
                </a:tc>
              </a:tr>
              <a:tr h="370840">
                <a:tc>
                  <a:txBody>
                    <a:bodyPr/>
                    <a:lstStyle/>
                    <a:p>
                      <a:r>
                        <a:rPr lang="en-AU" dirty="0" smtClean="0"/>
                        <a:t>111</a:t>
                      </a:r>
                      <a:endParaRPr lang="en-AU" dirty="0"/>
                    </a:p>
                  </a:txBody>
                  <a:tcPr/>
                </a:tc>
                <a:tc>
                  <a:txBody>
                    <a:bodyPr/>
                    <a:lstStyle/>
                    <a:p>
                      <a:r>
                        <a:rPr lang="en-AU" dirty="0" smtClean="0"/>
                        <a:t>Fred</a:t>
                      </a:r>
                      <a:endParaRPr lang="en-AU" dirty="0"/>
                    </a:p>
                  </a:txBody>
                  <a:tcPr/>
                </a:tc>
                <a:tc>
                  <a:txBody>
                    <a:bodyPr/>
                    <a:lstStyle/>
                    <a:p>
                      <a:r>
                        <a:rPr lang="en-AU" dirty="0" smtClean="0"/>
                        <a:t>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Jones</a:t>
                      </a:r>
                      <a:endParaRPr lang="en-AU" dirty="0" smtClean="0"/>
                    </a:p>
                  </a:txBody>
                  <a:tcPr/>
                </a:tc>
              </a:tr>
              <a:tr h="370840">
                <a:tc>
                  <a:txBody>
                    <a:bodyPr/>
                    <a:lstStyle/>
                    <a:p>
                      <a:r>
                        <a:rPr lang="en-AU" dirty="0" smtClean="0"/>
                        <a:t>333</a:t>
                      </a:r>
                      <a:endParaRPr lang="en-AU" dirty="0"/>
                    </a:p>
                  </a:txBody>
                  <a:tcPr/>
                </a:tc>
                <a:tc>
                  <a:txBody>
                    <a:bodyPr/>
                    <a:lstStyle/>
                    <a:p>
                      <a:r>
                        <a:rPr lang="en-AU" dirty="0" smtClean="0"/>
                        <a:t>Tim</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Blogs</a:t>
                      </a:r>
                    </a:p>
                  </a:txBody>
                  <a:tcPr/>
                </a:tc>
              </a:tr>
            </a:tbl>
          </a:graphicData>
        </a:graphic>
      </p:graphicFrame>
      <p:sp>
        <p:nvSpPr>
          <p:cNvPr id="14361" name="TextBox 4"/>
          <p:cNvSpPr txBox="1">
            <a:spLocks noChangeArrowheads="1"/>
          </p:cNvSpPr>
          <p:nvPr/>
        </p:nvSpPr>
        <p:spPr bwMode="auto">
          <a:xfrm>
            <a:off x="2051050" y="4005263"/>
            <a:ext cx="4681538" cy="2246312"/>
          </a:xfrm>
          <a:prstGeom prst="rect">
            <a:avLst/>
          </a:prstGeom>
          <a:noFill/>
          <a:ln w="9525">
            <a:noFill/>
            <a:miter lim="800000"/>
            <a:headEnd/>
            <a:tailEnd/>
          </a:ln>
        </p:spPr>
        <p:txBody>
          <a:bodyPr>
            <a:spAutoFit/>
          </a:bodyPr>
          <a:lstStyle/>
          <a:p>
            <a:r>
              <a:rPr lang="en-AU" sz="2000"/>
              <a:t>Now, customers can be sorted and searched by first name and/or surname separately. </a:t>
            </a:r>
          </a:p>
          <a:p>
            <a:endParaRPr lang="en-AU" sz="2000"/>
          </a:p>
          <a:p>
            <a:r>
              <a:rPr lang="en-AU" sz="2000"/>
              <a:t>Also, the names can be used individually, like “Dear Fred” instead of “Dear Fred Smith”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AU" smtClean="0"/>
              <a:t>Repair This!</a:t>
            </a:r>
          </a:p>
        </p:txBody>
      </p:sp>
      <p:sp>
        <p:nvSpPr>
          <p:cNvPr id="15363" name="Content Placeholder 2"/>
          <p:cNvSpPr>
            <a:spLocks noGrp="1"/>
          </p:cNvSpPr>
          <p:nvPr>
            <p:ph idx="1"/>
          </p:nvPr>
        </p:nvSpPr>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AU" dirty="0" smtClean="0"/>
                        <a:t>Product ID</a:t>
                      </a:r>
                      <a:endParaRPr lang="en-AU" dirty="0"/>
                    </a:p>
                  </a:txBody>
                  <a:tcPr/>
                </a:tc>
                <a:tc>
                  <a:txBody>
                    <a:bodyPr/>
                    <a:lstStyle/>
                    <a:p>
                      <a:r>
                        <a:rPr lang="en-AU" dirty="0" smtClean="0"/>
                        <a:t>Colour</a:t>
                      </a:r>
                      <a:endParaRPr lang="en-AU" dirty="0"/>
                    </a:p>
                  </a:txBody>
                  <a:tcPr/>
                </a:tc>
                <a:tc>
                  <a:txBody>
                    <a:bodyPr/>
                    <a:lstStyle/>
                    <a:p>
                      <a:r>
                        <a:rPr lang="en-AU" dirty="0" smtClean="0"/>
                        <a:t>Weight</a:t>
                      </a:r>
                      <a:endParaRPr lang="en-AU" dirty="0"/>
                    </a:p>
                  </a:txBody>
                  <a:tcPr/>
                </a:tc>
              </a:tr>
              <a:tr h="370840">
                <a:tc>
                  <a:txBody>
                    <a:bodyPr/>
                    <a:lstStyle/>
                    <a:p>
                      <a:r>
                        <a:rPr lang="en-AU" dirty="0" smtClean="0"/>
                        <a:t>A345</a:t>
                      </a:r>
                      <a:endParaRPr lang="en-AU" dirty="0"/>
                    </a:p>
                  </a:txBody>
                  <a:tcPr/>
                </a:tc>
                <a:tc>
                  <a:txBody>
                    <a:bodyPr/>
                    <a:lstStyle/>
                    <a:p>
                      <a:r>
                        <a:rPr lang="en-AU" dirty="0" smtClean="0"/>
                        <a:t>Red</a:t>
                      </a:r>
                      <a:endParaRPr lang="en-AU" dirty="0"/>
                    </a:p>
                  </a:txBody>
                  <a:tcPr/>
                </a:tc>
                <a:tc>
                  <a:txBody>
                    <a:bodyPr/>
                    <a:lstStyle/>
                    <a:p>
                      <a:r>
                        <a:rPr lang="en-AU" dirty="0" smtClean="0"/>
                        <a:t>4kg</a:t>
                      </a:r>
                      <a:endParaRPr lang="en-AU" dirty="0"/>
                    </a:p>
                  </a:txBody>
                  <a:tcPr/>
                </a:tc>
              </a:tr>
              <a:tr h="370840">
                <a:tc>
                  <a:txBody>
                    <a:bodyPr/>
                    <a:lstStyle/>
                    <a:p>
                      <a:r>
                        <a:rPr lang="en-AU" dirty="0" smtClean="0"/>
                        <a:t>A568</a:t>
                      </a:r>
                      <a:endParaRPr lang="en-AU" dirty="0"/>
                    </a:p>
                  </a:txBody>
                  <a:tcPr/>
                </a:tc>
                <a:tc>
                  <a:txBody>
                    <a:bodyPr/>
                    <a:lstStyle/>
                    <a:p>
                      <a:r>
                        <a:rPr lang="en-AU" dirty="0" smtClean="0"/>
                        <a:t>Blue</a:t>
                      </a:r>
                      <a:endParaRPr lang="en-AU" dirty="0"/>
                    </a:p>
                  </a:txBody>
                  <a:tcPr/>
                </a:tc>
                <a:tc>
                  <a:txBody>
                    <a:bodyPr/>
                    <a:lstStyle/>
                    <a:p>
                      <a:r>
                        <a:rPr lang="en-AU" dirty="0" smtClean="0"/>
                        <a:t>300g</a:t>
                      </a:r>
                      <a:endParaRPr lang="en-AU" dirty="0"/>
                    </a:p>
                  </a:txBody>
                  <a:tcPr/>
                </a:tc>
              </a:tr>
              <a:tr h="370840">
                <a:tc>
                  <a:txBody>
                    <a:bodyPr/>
                    <a:lstStyle/>
                    <a:p>
                      <a:r>
                        <a:rPr lang="en-AU" dirty="0" smtClean="0"/>
                        <a:t>B695</a:t>
                      </a:r>
                      <a:endParaRPr lang="en-AU" dirty="0"/>
                    </a:p>
                  </a:txBody>
                  <a:tcPr/>
                </a:tc>
                <a:tc>
                  <a:txBody>
                    <a:bodyPr/>
                    <a:lstStyle/>
                    <a:p>
                      <a:r>
                        <a:rPr lang="en-AU" dirty="0" smtClean="0"/>
                        <a:t>White</a:t>
                      </a:r>
                      <a:endParaRPr lang="en-AU" dirty="0"/>
                    </a:p>
                  </a:txBody>
                  <a:tcPr/>
                </a:tc>
                <a:tc>
                  <a:txBody>
                    <a:bodyPr/>
                    <a:lstStyle/>
                    <a:p>
                      <a:r>
                        <a:rPr lang="en-AU" dirty="0" smtClean="0"/>
                        <a:t>1.5kg</a:t>
                      </a:r>
                      <a:endParaRPr lang="en-AU"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AU" smtClean="0"/>
              <a:t>Repaired!</a:t>
            </a:r>
          </a:p>
        </p:txBody>
      </p:sp>
      <p:sp>
        <p:nvSpPr>
          <p:cNvPr id="16387" name="Content Placeholder 2"/>
          <p:cNvSpPr>
            <a:spLocks noGrp="1"/>
          </p:cNvSpPr>
          <p:nvPr>
            <p:ph idx="1"/>
          </p:nvPr>
        </p:nvSpPr>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AU" dirty="0" smtClean="0"/>
                        <a:t>Product ID</a:t>
                      </a:r>
                      <a:endParaRPr lang="en-AU" dirty="0"/>
                    </a:p>
                  </a:txBody>
                  <a:tcPr/>
                </a:tc>
                <a:tc>
                  <a:txBody>
                    <a:bodyPr/>
                    <a:lstStyle/>
                    <a:p>
                      <a:r>
                        <a:rPr lang="en-AU" dirty="0" smtClean="0"/>
                        <a:t>Colour</a:t>
                      </a:r>
                      <a:endParaRPr lang="en-AU" dirty="0"/>
                    </a:p>
                  </a:txBody>
                  <a:tcPr/>
                </a:tc>
                <a:tc>
                  <a:txBody>
                    <a:bodyPr/>
                    <a:lstStyle/>
                    <a:p>
                      <a:r>
                        <a:rPr lang="en-AU" dirty="0" smtClean="0"/>
                        <a:t>Weight (g)</a:t>
                      </a:r>
                      <a:endParaRPr lang="en-AU" dirty="0"/>
                    </a:p>
                  </a:txBody>
                  <a:tcPr/>
                </a:tc>
              </a:tr>
              <a:tr h="370840">
                <a:tc>
                  <a:txBody>
                    <a:bodyPr/>
                    <a:lstStyle/>
                    <a:p>
                      <a:r>
                        <a:rPr lang="en-AU" dirty="0" smtClean="0"/>
                        <a:t>A345</a:t>
                      </a:r>
                      <a:endParaRPr lang="en-AU" dirty="0"/>
                    </a:p>
                  </a:txBody>
                  <a:tcPr/>
                </a:tc>
                <a:tc>
                  <a:txBody>
                    <a:bodyPr/>
                    <a:lstStyle/>
                    <a:p>
                      <a:r>
                        <a:rPr lang="en-AU" dirty="0" smtClean="0"/>
                        <a:t>Red</a:t>
                      </a:r>
                      <a:endParaRPr lang="en-AU" dirty="0"/>
                    </a:p>
                  </a:txBody>
                  <a:tcPr/>
                </a:tc>
                <a:tc>
                  <a:txBody>
                    <a:bodyPr/>
                    <a:lstStyle/>
                    <a:p>
                      <a:r>
                        <a:rPr lang="en-AU" dirty="0" smtClean="0"/>
                        <a:t>4000</a:t>
                      </a:r>
                      <a:endParaRPr lang="en-AU" dirty="0"/>
                    </a:p>
                  </a:txBody>
                  <a:tcPr/>
                </a:tc>
              </a:tr>
              <a:tr h="370840">
                <a:tc>
                  <a:txBody>
                    <a:bodyPr/>
                    <a:lstStyle/>
                    <a:p>
                      <a:r>
                        <a:rPr lang="en-AU" dirty="0" smtClean="0"/>
                        <a:t>A568</a:t>
                      </a:r>
                      <a:endParaRPr lang="en-AU" dirty="0"/>
                    </a:p>
                  </a:txBody>
                  <a:tcPr/>
                </a:tc>
                <a:tc>
                  <a:txBody>
                    <a:bodyPr/>
                    <a:lstStyle/>
                    <a:p>
                      <a:r>
                        <a:rPr lang="en-AU" dirty="0" smtClean="0"/>
                        <a:t>Blue</a:t>
                      </a:r>
                      <a:endParaRPr lang="en-AU" dirty="0"/>
                    </a:p>
                  </a:txBody>
                  <a:tcPr/>
                </a:tc>
                <a:tc>
                  <a:txBody>
                    <a:bodyPr/>
                    <a:lstStyle/>
                    <a:p>
                      <a:r>
                        <a:rPr lang="en-AU" dirty="0" smtClean="0"/>
                        <a:t>300</a:t>
                      </a:r>
                      <a:endParaRPr lang="en-AU" dirty="0"/>
                    </a:p>
                  </a:txBody>
                  <a:tcPr/>
                </a:tc>
              </a:tr>
              <a:tr h="370840">
                <a:tc>
                  <a:txBody>
                    <a:bodyPr/>
                    <a:lstStyle/>
                    <a:p>
                      <a:r>
                        <a:rPr lang="en-AU" dirty="0" smtClean="0"/>
                        <a:t>B695</a:t>
                      </a:r>
                      <a:endParaRPr lang="en-AU" dirty="0"/>
                    </a:p>
                  </a:txBody>
                  <a:tcPr/>
                </a:tc>
                <a:tc>
                  <a:txBody>
                    <a:bodyPr/>
                    <a:lstStyle/>
                    <a:p>
                      <a:r>
                        <a:rPr lang="en-AU" dirty="0" smtClean="0"/>
                        <a:t>White</a:t>
                      </a:r>
                      <a:endParaRPr lang="en-AU" dirty="0"/>
                    </a:p>
                  </a:txBody>
                  <a:tcPr/>
                </a:tc>
                <a:tc>
                  <a:txBody>
                    <a:bodyPr/>
                    <a:lstStyle/>
                    <a:p>
                      <a:r>
                        <a:rPr lang="en-AU" dirty="0" smtClean="0"/>
                        <a:t>1500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E4484C39-E800-4C43-A124-470BFE36232B}" type="slidenum">
              <a:rPr lang="en-AU"/>
              <a:pPr/>
              <a:t>2</a:t>
            </a:fld>
            <a:endParaRPr lang="en-AU"/>
          </a:p>
        </p:txBody>
      </p:sp>
      <p:sp>
        <p:nvSpPr>
          <p:cNvPr id="3075"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3076" name="TextBox 5"/>
          <p:cNvSpPr txBox="1">
            <a:spLocks noChangeArrowheads="1"/>
          </p:cNvSpPr>
          <p:nvPr/>
        </p:nvSpPr>
        <p:spPr bwMode="auto">
          <a:xfrm>
            <a:off x="500063" y="1285875"/>
            <a:ext cx="8072437" cy="4432300"/>
          </a:xfrm>
          <a:prstGeom prst="rect">
            <a:avLst/>
          </a:prstGeom>
          <a:noFill/>
          <a:ln w="9525">
            <a:noFill/>
            <a:miter lim="800000"/>
            <a:headEnd/>
            <a:tailEnd/>
          </a:ln>
        </p:spPr>
        <p:txBody>
          <a:bodyPr>
            <a:spAutoFit/>
          </a:bodyPr>
          <a:lstStyle/>
          <a:p>
            <a:pPr>
              <a:buFont typeface="Arial" charset="0"/>
              <a:buChar char="•"/>
            </a:pPr>
            <a:r>
              <a:rPr lang="en-AU" sz="2400"/>
              <a:t>A primary key:</a:t>
            </a:r>
          </a:p>
          <a:p>
            <a:pPr lvl="1">
              <a:buFont typeface="Arial" charset="0"/>
              <a:buChar char="•"/>
            </a:pPr>
            <a:r>
              <a:rPr lang="en-AU" sz="2400"/>
              <a:t>A field attached to each record in a database. The value of this key should be unique for each record in the database</a:t>
            </a:r>
          </a:p>
          <a:p>
            <a:pPr lvl="1">
              <a:buFont typeface="Arial" charset="0"/>
              <a:buChar char="•"/>
            </a:pPr>
            <a:r>
              <a:rPr lang="en-AU" sz="2400"/>
              <a:t>Egs. number plates on cars, TFN’s, student numbers.</a:t>
            </a:r>
          </a:p>
          <a:p>
            <a:pPr>
              <a:buFont typeface="Arial" charset="0"/>
              <a:buChar char="•"/>
            </a:pPr>
            <a:r>
              <a:rPr lang="en-AU" sz="2400"/>
              <a:t>Form, a form allows an input screen to be formatted and linked to an underlying table or query.</a:t>
            </a:r>
          </a:p>
          <a:p>
            <a:pPr>
              <a:buFont typeface="Arial" charset="0"/>
              <a:buChar char="•"/>
            </a:pPr>
            <a:r>
              <a:rPr lang="en-AU" sz="2400"/>
              <a:t>Query, to filter a set of data</a:t>
            </a:r>
          </a:p>
          <a:p>
            <a:pPr>
              <a:buFont typeface="Arial" charset="0"/>
              <a:buChar char="•"/>
            </a:pPr>
            <a:r>
              <a:rPr lang="en-AU" sz="2400"/>
              <a:t>Report, formats the query data and enables summary statistics to be added</a:t>
            </a:r>
          </a:p>
          <a:p>
            <a:pPr>
              <a:buFont typeface="Arial" charset="0"/>
              <a:buChar char="•"/>
            </a:pPr>
            <a:r>
              <a:rPr lang="en-AU" sz="2400"/>
              <a:t>Macros, carry out a set of predetermined tasks, eg. print</a:t>
            </a:r>
          </a:p>
          <a:p>
            <a:endParaRPr lang="en-A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AU" smtClean="0"/>
              <a:t>Repair This!</a:t>
            </a:r>
          </a:p>
        </p:txBody>
      </p:sp>
      <p:sp>
        <p:nvSpPr>
          <p:cNvPr id="17411" name="Content Placeholder 2"/>
          <p:cNvSpPr>
            <a:spLocks noGrp="1"/>
          </p:cNvSpPr>
          <p:nvPr>
            <p:ph idx="1"/>
          </p:nvPr>
        </p:nvSpPr>
        <p:spPr>
          <a:xfrm>
            <a:off x="457200" y="2997200"/>
            <a:ext cx="8229600" cy="3128963"/>
          </a:xfrm>
        </p:spPr>
        <p:txBody>
          <a:bodyPr/>
          <a:lstStyle/>
          <a:p>
            <a:endParaRPr lang="en-AU" smtClean="0"/>
          </a:p>
          <a:p>
            <a:endParaRPr lang="en-AU" smtClean="0"/>
          </a:p>
        </p:txBody>
      </p:sp>
      <p:graphicFrame>
        <p:nvGraphicFramePr>
          <p:cNvPr id="4" name="Table 3"/>
          <p:cNvGraphicFramePr>
            <a:graphicFrameLocks noGrp="1"/>
          </p:cNvGraphicFramePr>
          <p:nvPr/>
        </p:nvGraphicFramePr>
        <p:xfrm>
          <a:off x="1524000" y="1397000"/>
          <a:ext cx="5928320" cy="1483360"/>
        </p:xfrm>
        <a:graphic>
          <a:graphicData uri="http://schemas.openxmlformats.org/drawingml/2006/table">
            <a:tbl>
              <a:tblPr firstRow="1" bandRow="1">
                <a:tableStyleId>{5C22544A-7EE6-4342-B048-85BDC9FD1C3A}</a:tableStyleId>
              </a:tblPr>
              <a:tblGrid>
                <a:gridCol w="2471936"/>
                <a:gridCol w="1296144"/>
                <a:gridCol w="2160240"/>
              </a:tblGrid>
              <a:tr h="370840">
                <a:tc>
                  <a:txBody>
                    <a:bodyPr/>
                    <a:lstStyle/>
                    <a:p>
                      <a:r>
                        <a:rPr lang="en-AU" dirty="0" smtClean="0"/>
                        <a:t>Album</a:t>
                      </a:r>
                      <a:endParaRPr lang="en-AU" dirty="0"/>
                    </a:p>
                  </a:txBody>
                  <a:tcPr/>
                </a:tc>
                <a:tc>
                  <a:txBody>
                    <a:bodyPr/>
                    <a:lstStyle/>
                    <a:p>
                      <a:r>
                        <a:rPr lang="en-AU" dirty="0" smtClean="0"/>
                        <a:t>Track</a:t>
                      </a:r>
                      <a:endParaRPr lang="en-AU" dirty="0"/>
                    </a:p>
                  </a:txBody>
                  <a:tcPr/>
                </a:tc>
                <a:tc>
                  <a:txBody>
                    <a:bodyPr/>
                    <a:lstStyle/>
                    <a:p>
                      <a:r>
                        <a:rPr lang="en-AU" dirty="0" smtClean="0"/>
                        <a:t>Length</a:t>
                      </a:r>
                      <a:endParaRPr lang="en-AU" dirty="0"/>
                    </a:p>
                  </a:txBody>
                  <a:tcPr/>
                </a:tc>
              </a:tr>
              <a:tr h="370840">
                <a:tc>
                  <a:txBody>
                    <a:bodyPr/>
                    <a:lstStyle/>
                    <a:p>
                      <a:r>
                        <a:rPr lang="en-AU" dirty="0" smtClean="0"/>
                        <a:t>Monster</a:t>
                      </a:r>
                      <a:endParaRPr lang="en-AU" dirty="0"/>
                    </a:p>
                  </a:txBody>
                  <a:tcPr/>
                </a:tc>
                <a:tc>
                  <a:txBody>
                    <a:bodyPr/>
                    <a:lstStyle/>
                    <a:p>
                      <a:r>
                        <a:rPr lang="en-AU" dirty="0" smtClean="0"/>
                        <a:t>1</a:t>
                      </a:r>
                      <a:endParaRPr lang="en-AU" dirty="0"/>
                    </a:p>
                  </a:txBody>
                  <a:tcPr/>
                </a:tc>
                <a:tc>
                  <a:txBody>
                    <a:bodyPr/>
                    <a:lstStyle/>
                    <a:p>
                      <a:r>
                        <a:rPr lang="en-AU" dirty="0" smtClean="0"/>
                        <a:t>3:23</a:t>
                      </a:r>
                      <a:endParaRPr lang="en-AU" dirty="0"/>
                    </a:p>
                  </a:txBody>
                  <a:tcPr/>
                </a:tc>
              </a:tr>
              <a:tr h="370840">
                <a:tc>
                  <a:txBody>
                    <a:bodyPr/>
                    <a:lstStyle/>
                    <a:p>
                      <a:r>
                        <a:rPr lang="en-AU" dirty="0" smtClean="0"/>
                        <a:t>Monster</a:t>
                      </a:r>
                      <a:endParaRPr lang="en-AU" dirty="0"/>
                    </a:p>
                  </a:txBody>
                  <a:tcPr/>
                </a:tc>
                <a:tc>
                  <a:txBody>
                    <a:bodyPr/>
                    <a:lstStyle/>
                    <a:p>
                      <a:r>
                        <a:rPr lang="en-AU" dirty="0" smtClean="0"/>
                        <a:t>2</a:t>
                      </a:r>
                      <a:endParaRPr lang="en-AU" dirty="0"/>
                    </a:p>
                  </a:txBody>
                  <a:tcPr/>
                </a:tc>
                <a:tc>
                  <a:txBody>
                    <a:bodyPr/>
                    <a:lstStyle/>
                    <a:p>
                      <a:r>
                        <a:rPr lang="en-AU" dirty="0" smtClean="0"/>
                        <a:t>4:12</a:t>
                      </a:r>
                      <a:endParaRPr lang="en-AU" dirty="0"/>
                    </a:p>
                  </a:txBody>
                  <a:tcPr/>
                </a:tc>
              </a:tr>
              <a:tr h="370840">
                <a:tc>
                  <a:txBody>
                    <a:bodyPr/>
                    <a:lstStyle/>
                    <a:p>
                      <a:r>
                        <a:rPr lang="en-AU" dirty="0" smtClean="0"/>
                        <a:t>Collapse into Now</a:t>
                      </a:r>
                      <a:endParaRPr lang="en-AU" dirty="0"/>
                    </a:p>
                  </a:txBody>
                  <a:tcPr/>
                </a:tc>
                <a:tc>
                  <a:txBody>
                    <a:bodyPr/>
                    <a:lstStyle/>
                    <a:p>
                      <a:r>
                        <a:rPr lang="en-AU" dirty="0" smtClean="0"/>
                        <a:t>1</a:t>
                      </a:r>
                      <a:endParaRPr lang="en-AU" dirty="0"/>
                    </a:p>
                  </a:txBody>
                  <a:tcPr/>
                </a:tc>
                <a:tc>
                  <a:txBody>
                    <a:bodyPr/>
                    <a:lstStyle/>
                    <a:p>
                      <a:r>
                        <a:rPr lang="en-AU" dirty="0" smtClean="0"/>
                        <a:t>4:01</a:t>
                      </a:r>
                      <a:endParaRPr lang="en-AU"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AU" smtClean="0"/>
              <a:t>Repaired</a:t>
            </a:r>
          </a:p>
        </p:txBody>
      </p:sp>
      <p:graphicFrame>
        <p:nvGraphicFramePr>
          <p:cNvPr id="4" name="Table 3"/>
          <p:cNvGraphicFramePr>
            <a:graphicFrameLocks noGrp="1"/>
          </p:cNvGraphicFramePr>
          <p:nvPr/>
        </p:nvGraphicFramePr>
        <p:xfrm>
          <a:off x="1524000" y="1397000"/>
          <a:ext cx="5928320" cy="1483360"/>
        </p:xfrm>
        <a:graphic>
          <a:graphicData uri="http://schemas.openxmlformats.org/drawingml/2006/table">
            <a:tbl>
              <a:tblPr firstRow="1" bandRow="1">
                <a:tableStyleId>{5C22544A-7EE6-4342-B048-85BDC9FD1C3A}</a:tableStyleId>
              </a:tblPr>
              <a:tblGrid>
                <a:gridCol w="2471936"/>
                <a:gridCol w="1296144"/>
                <a:gridCol w="2160240"/>
              </a:tblGrid>
              <a:tr h="370840">
                <a:tc>
                  <a:txBody>
                    <a:bodyPr/>
                    <a:lstStyle/>
                    <a:p>
                      <a:r>
                        <a:rPr lang="en-AU" dirty="0" smtClean="0"/>
                        <a:t>Album</a:t>
                      </a:r>
                      <a:endParaRPr lang="en-AU" dirty="0"/>
                    </a:p>
                  </a:txBody>
                  <a:tcPr/>
                </a:tc>
                <a:tc>
                  <a:txBody>
                    <a:bodyPr/>
                    <a:lstStyle/>
                    <a:p>
                      <a:r>
                        <a:rPr lang="en-AU" dirty="0" smtClean="0"/>
                        <a:t>Track</a:t>
                      </a:r>
                      <a:endParaRPr lang="en-AU" dirty="0"/>
                    </a:p>
                  </a:txBody>
                  <a:tcPr/>
                </a:tc>
                <a:tc>
                  <a:txBody>
                    <a:bodyPr/>
                    <a:lstStyle/>
                    <a:p>
                      <a:r>
                        <a:rPr lang="en-AU" dirty="0" smtClean="0"/>
                        <a:t>Length (sec)</a:t>
                      </a:r>
                      <a:endParaRPr lang="en-AU" dirty="0"/>
                    </a:p>
                  </a:txBody>
                  <a:tcPr/>
                </a:tc>
              </a:tr>
              <a:tr h="370840">
                <a:tc>
                  <a:txBody>
                    <a:bodyPr/>
                    <a:lstStyle/>
                    <a:p>
                      <a:r>
                        <a:rPr lang="en-AU" dirty="0" smtClean="0"/>
                        <a:t>Monster</a:t>
                      </a:r>
                      <a:endParaRPr lang="en-AU" dirty="0"/>
                    </a:p>
                  </a:txBody>
                  <a:tcPr/>
                </a:tc>
                <a:tc>
                  <a:txBody>
                    <a:bodyPr/>
                    <a:lstStyle/>
                    <a:p>
                      <a:r>
                        <a:rPr lang="en-AU" dirty="0" smtClean="0"/>
                        <a:t>1</a:t>
                      </a:r>
                      <a:endParaRPr lang="en-AU" dirty="0"/>
                    </a:p>
                  </a:txBody>
                  <a:tcPr/>
                </a:tc>
                <a:tc>
                  <a:txBody>
                    <a:bodyPr/>
                    <a:lstStyle/>
                    <a:p>
                      <a:r>
                        <a:rPr lang="en-AU" dirty="0" smtClean="0"/>
                        <a:t>203</a:t>
                      </a:r>
                      <a:endParaRPr lang="en-AU" dirty="0"/>
                    </a:p>
                  </a:txBody>
                  <a:tcPr/>
                </a:tc>
              </a:tr>
              <a:tr h="370840">
                <a:tc>
                  <a:txBody>
                    <a:bodyPr/>
                    <a:lstStyle/>
                    <a:p>
                      <a:r>
                        <a:rPr lang="en-AU" dirty="0" smtClean="0"/>
                        <a:t>Monster</a:t>
                      </a:r>
                      <a:endParaRPr lang="en-AU" dirty="0"/>
                    </a:p>
                  </a:txBody>
                  <a:tcPr/>
                </a:tc>
                <a:tc>
                  <a:txBody>
                    <a:bodyPr/>
                    <a:lstStyle/>
                    <a:p>
                      <a:r>
                        <a:rPr lang="en-AU" dirty="0" smtClean="0"/>
                        <a:t>2</a:t>
                      </a:r>
                      <a:endParaRPr lang="en-AU" dirty="0"/>
                    </a:p>
                  </a:txBody>
                  <a:tcPr/>
                </a:tc>
                <a:tc>
                  <a:txBody>
                    <a:bodyPr/>
                    <a:lstStyle/>
                    <a:p>
                      <a:r>
                        <a:rPr lang="en-AU" dirty="0" smtClean="0"/>
                        <a:t>252</a:t>
                      </a:r>
                      <a:endParaRPr lang="en-AU" dirty="0"/>
                    </a:p>
                  </a:txBody>
                  <a:tcPr/>
                </a:tc>
              </a:tr>
              <a:tr h="370840">
                <a:tc>
                  <a:txBody>
                    <a:bodyPr/>
                    <a:lstStyle/>
                    <a:p>
                      <a:r>
                        <a:rPr lang="en-AU" dirty="0" smtClean="0"/>
                        <a:t>Collapse into Now</a:t>
                      </a:r>
                      <a:endParaRPr lang="en-AU" dirty="0"/>
                    </a:p>
                  </a:txBody>
                  <a:tcPr/>
                </a:tc>
                <a:tc>
                  <a:txBody>
                    <a:bodyPr/>
                    <a:lstStyle/>
                    <a:p>
                      <a:r>
                        <a:rPr lang="en-AU" dirty="0" smtClean="0"/>
                        <a:t>1</a:t>
                      </a:r>
                      <a:endParaRPr lang="en-AU" dirty="0"/>
                    </a:p>
                  </a:txBody>
                  <a:tcPr/>
                </a:tc>
                <a:tc>
                  <a:txBody>
                    <a:bodyPr/>
                    <a:lstStyle/>
                    <a:p>
                      <a:r>
                        <a:rPr lang="en-AU" dirty="0" smtClean="0"/>
                        <a:t>241</a:t>
                      </a:r>
                      <a:endParaRPr lang="en-AU" dirty="0"/>
                    </a:p>
                  </a:txBody>
                  <a:tcPr/>
                </a:tc>
              </a:tr>
            </a:tbl>
          </a:graphicData>
        </a:graphic>
      </p:graphicFrame>
      <p:sp>
        <p:nvSpPr>
          <p:cNvPr id="18457" name="Content Placeholder 4"/>
          <p:cNvSpPr>
            <a:spLocks noGrp="1"/>
          </p:cNvSpPr>
          <p:nvPr>
            <p:ph idx="1"/>
          </p:nvPr>
        </p:nvSpPr>
        <p:spPr>
          <a:xfrm>
            <a:off x="468313" y="3141663"/>
            <a:ext cx="8229600" cy="3382962"/>
          </a:xfrm>
        </p:spPr>
        <p:txBody>
          <a:bodyPr/>
          <a:lstStyle/>
          <a:p>
            <a:r>
              <a:rPr lang="en-AU" sz="2800" smtClean="0"/>
              <a:t>Time notation like “3:23” represents two pieces of data – minutes and seconds – that mean nothing to a database</a:t>
            </a:r>
          </a:p>
          <a:p>
            <a:r>
              <a:rPr lang="en-AU" sz="2800" smtClean="0"/>
              <a:t>Cannot be understood a database without serious text parsing</a:t>
            </a:r>
          </a:p>
          <a:p>
            <a:r>
              <a:rPr lang="en-AU" sz="2800" smtClean="0"/>
              <a:t>Single “seconds” value can be sorted, searched, compared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AU" smtClean="0"/>
              <a:t>Repair This!</a:t>
            </a:r>
          </a:p>
        </p:txBody>
      </p:sp>
      <p:sp>
        <p:nvSpPr>
          <p:cNvPr id="19459" name="Content Placeholder 2"/>
          <p:cNvSpPr>
            <a:spLocks noGrp="1"/>
          </p:cNvSpPr>
          <p:nvPr>
            <p:ph idx="1"/>
          </p:nvPr>
        </p:nvSpPr>
        <p:spPr>
          <a:xfrm>
            <a:off x="457200" y="4437063"/>
            <a:ext cx="8229600" cy="1689100"/>
          </a:xfrm>
        </p:spPr>
        <p:txBody>
          <a:bodyPr/>
          <a:lstStyle/>
          <a:p>
            <a:r>
              <a:rPr lang="en-AU" smtClean="0"/>
              <a:t>And address like “3 Fred St, Sale, 3586” has 3 pieces of data: street address, town, postcode. </a:t>
            </a:r>
          </a:p>
          <a:p>
            <a:endParaRPr lang="en-AU" smtClean="0"/>
          </a:p>
        </p:txBody>
      </p:sp>
      <p:graphicFrame>
        <p:nvGraphicFramePr>
          <p:cNvPr id="4" name="Table 3"/>
          <p:cNvGraphicFramePr>
            <a:graphicFrameLocks noGrp="1"/>
          </p:cNvGraphicFramePr>
          <p:nvPr/>
        </p:nvGraphicFramePr>
        <p:xfrm>
          <a:off x="1524000" y="1397000"/>
          <a:ext cx="6720408" cy="1752600"/>
        </p:xfrm>
        <a:graphic>
          <a:graphicData uri="http://schemas.openxmlformats.org/drawingml/2006/table">
            <a:tbl>
              <a:tblPr firstRow="1" bandRow="1">
                <a:tableStyleId>{5C22544A-7EE6-4342-B048-85BDC9FD1C3A}</a:tableStyleId>
              </a:tblPr>
              <a:tblGrid>
                <a:gridCol w="1391816"/>
                <a:gridCol w="5328592"/>
              </a:tblGrid>
              <a:tr h="370840">
                <a:tc>
                  <a:txBody>
                    <a:bodyPr/>
                    <a:lstStyle/>
                    <a:p>
                      <a:r>
                        <a:rPr lang="en-AU" dirty="0" smtClean="0"/>
                        <a:t>Customer ID</a:t>
                      </a:r>
                      <a:endParaRPr lang="en-AU" dirty="0"/>
                    </a:p>
                  </a:txBody>
                  <a:tcPr/>
                </a:tc>
                <a:tc>
                  <a:txBody>
                    <a:bodyPr/>
                    <a:lstStyle/>
                    <a:p>
                      <a:r>
                        <a:rPr lang="en-AU" dirty="0" smtClean="0"/>
                        <a:t>Address</a:t>
                      </a:r>
                      <a:endParaRPr lang="en-AU" dirty="0"/>
                    </a:p>
                  </a:txBody>
                  <a:tcPr/>
                </a:tc>
              </a:tr>
              <a:tr h="370840">
                <a:tc>
                  <a:txBody>
                    <a:bodyPr/>
                    <a:lstStyle/>
                    <a:p>
                      <a:r>
                        <a:rPr lang="en-AU" dirty="0" smtClean="0"/>
                        <a:t>111</a:t>
                      </a:r>
                      <a:endParaRPr lang="en-AU" dirty="0"/>
                    </a:p>
                  </a:txBody>
                  <a:tcPr/>
                </a:tc>
                <a:tc>
                  <a:txBody>
                    <a:bodyPr/>
                    <a:lstStyle/>
                    <a:p>
                      <a:r>
                        <a:rPr lang="en-AU" dirty="0" smtClean="0"/>
                        <a:t>66</a:t>
                      </a:r>
                      <a:r>
                        <a:rPr lang="en-AU" baseline="0" dirty="0" smtClean="0"/>
                        <a:t> Lake Rd, Mentone, 3198</a:t>
                      </a:r>
                      <a:endParaRPr lang="en-AU" dirty="0"/>
                    </a:p>
                  </a:txBody>
                  <a:tcPr/>
                </a:tc>
              </a:tr>
              <a:tr h="370840">
                <a:tc>
                  <a:txBody>
                    <a:bodyPr/>
                    <a:lstStyle/>
                    <a:p>
                      <a:r>
                        <a:rPr lang="en-AU" dirty="0" smtClean="0"/>
                        <a:t>222</a:t>
                      </a:r>
                      <a:endParaRPr lang="en-AU" dirty="0"/>
                    </a:p>
                  </a:txBody>
                  <a:tcPr/>
                </a:tc>
                <a:tc>
                  <a:txBody>
                    <a:bodyPr/>
                    <a:lstStyle/>
                    <a:p>
                      <a:r>
                        <a:rPr lang="en-AU" dirty="0" smtClean="0"/>
                        <a:t>2/45 Richmond Lane, Richmond,</a:t>
                      </a:r>
                      <a:r>
                        <a:rPr lang="en-AU" baseline="0" dirty="0" smtClean="0"/>
                        <a:t> 3121</a:t>
                      </a:r>
                      <a:endParaRPr lang="en-AU" dirty="0"/>
                    </a:p>
                  </a:txBody>
                  <a:tcPr/>
                </a:tc>
              </a:tr>
              <a:tr h="370840">
                <a:tc>
                  <a:txBody>
                    <a:bodyPr/>
                    <a:lstStyle/>
                    <a:p>
                      <a:r>
                        <a:rPr lang="en-AU" dirty="0" smtClean="0"/>
                        <a:t>333</a:t>
                      </a:r>
                      <a:endParaRPr lang="en-AU" dirty="0"/>
                    </a:p>
                  </a:txBody>
                  <a:tcPr/>
                </a:tc>
                <a:tc>
                  <a:txBody>
                    <a:bodyPr/>
                    <a:lstStyle/>
                    <a:p>
                      <a:r>
                        <a:rPr lang="en-AU" dirty="0" smtClean="0"/>
                        <a:t>135 Spring St, Melbourne,</a:t>
                      </a:r>
                      <a:r>
                        <a:rPr lang="en-AU" baseline="0" dirty="0" smtClean="0"/>
                        <a:t> 3000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AU" smtClean="0"/>
              <a:t>Repaired!</a:t>
            </a:r>
          </a:p>
        </p:txBody>
      </p:sp>
      <p:sp>
        <p:nvSpPr>
          <p:cNvPr id="20483" name="Content Placeholder 2"/>
          <p:cNvSpPr>
            <a:spLocks noGrp="1"/>
          </p:cNvSpPr>
          <p:nvPr>
            <p:ph idx="1"/>
          </p:nvPr>
        </p:nvSpPr>
        <p:spPr>
          <a:xfrm>
            <a:off x="611188" y="4149725"/>
            <a:ext cx="7489825" cy="1079500"/>
          </a:xfrm>
        </p:spPr>
        <p:txBody>
          <a:bodyPr/>
          <a:lstStyle/>
          <a:p>
            <a:pPr>
              <a:buFont typeface="Arial" charset="0"/>
              <a:buNone/>
            </a:pPr>
            <a:r>
              <a:rPr lang="en-AU" smtClean="0"/>
              <a:t>Now each field can be searched &amp; sorted and used individually (e.g. addressing envelopes)</a:t>
            </a:r>
            <a:r>
              <a:rPr lang="en-AU" sz="4000" smtClean="0"/>
              <a:t> </a:t>
            </a:r>
          </a:p>
          <a:p>
            <a:endParaRPr lang="en-AU" sz="4000" smtClean="0"/>
          </a:p>
        </p:txBody>
      </p:sp>
      <p:graphicFrame>
        <p:nvGraphicFramePr>
          <p:cNvPr id="4" name="Table 3"/>
          <p:cNvGraphicFramePr>
            <a:graphicFrameLocks noGrp="1"/>
          </p:cNvGraphicFramePr>
          <p:nvPr/>
        </p:nvGraphicFramePr>
        <p:xfrm>
          <a:off x="755650" y="1397000"/>
          <a:ext cx="7488831" cy="1752600"/>
        </p:xfrm>
        <a:graphic>
          <a:graphicData uri="http://schemas.openxmlformats.org/drawingml/2006/table">
            <a:tbl>
              <a:tblPr firstRow="1" bandRow="1">
                <a:tableStyleId>{5C22544A-7EE6-4342-B048-85BDC9FD1C3A}</a:tableStyleId>
              </a:tblPr>
              <a:tblGrid>
                <a:gridCol w="1368151"/>
                <a:gridCol w="2304256"/>
                <a:gridCol w="1520080"/>
                <a:gridCol w="2296344"/>
              </a:tblGrid>
              <a:tr h="370840">
                <a:tc>
                  <a:txBody>
                    <a:bodyPr/>
                    <a:lstStyle/>
                    <a:p>
                      <a:r>
                        <a:rPr lang="en-AU" dirty="0" smtClean="0"/>
                        <a:t>Customer ID</a:t>
                      </a:r>
                      <a:endParaRPr lang="en-AU" dirty="0"/>
                    </a:p>
                  </a:txBody>
                  <a:tcPr/>
                </a:tc>
                <a:tc>
                  <a:txBody>
                    <a:bodyPr/>
                    <a:lstStyle/>
                    <a:p>
                      <a:r>
                        <a:rPr lang="en-AU" dirty="0" smtClean="0"/>
                        <a:t>Street</a:t>
                      </a:r>
                      <a:endParaRPr lang="en-AU" dirty="0"/>
                    </a:p>
                  </a:txBody>
                  <a:tcPr/>
                </a:tc>
                <a:tc>
                  <a:txBody>
                    <a:bodyPr/>
                    <a:lstStyle/>
                    <a:p>
                      <a:r>
                        <a:rPr lang="en-AU" dirty="0" smtClean="0"/>
                        <a:t>Suburb</a:t>
                      </a:r>
                      <a:endParaRPr lang="en-AU" dirty="0"/>
                    </a:p>
                  </a:txBody>
                  <a:tcPr/>
                </a:tc>
                <a:tc>
                  <a:txBody>
                    <a:bodyPr/>
                    <a:lstStyle/>
                    <a:p>
                      <a:r>
                        <a:rPr lang="en-AU" dirty="0" smtClean="0"/>
                        <a:t>Postcode</a:t>
                      </a:r>
                      <a:endParaRPr lang="en-AU" dirty="0"/>
                    </a:p>
                  </a:txBody>
                  <a:tcPr/>
                </a:tc>
              </a:tr>
              <a:tr h="370840">
                <a:tc>
                  <a:txBody>
                    <a:bodyPr/>
                    <a:lstStyle/>
                    <a:p>
                      <a:r>
                        <a:rPr lang="en-AU" dirty="0" smtClean="0"/>
                        <a:t>111</a:t>
                      </a:r>
                      <a:endParaRPr lang="en-AU" dirty="0"/>
                    </a:p>
                  </a:txBody>
                  <a:tcPr/>
                </a:tc>
                <a:tc>
                  <a:txBody>
                    <a:bodyPr/>
                    <a:lstStyle/>
                    <a:p>
                      <a:r>
                        <a:rPr lang="en-AU" dirty="0" smtClean="0"/>
                        <a:t>66</a:t>
                      </a:r>
                      <a:r>
                        <a:rPr lang="en-AU" baseline="0" dirty="0" smtClean="0"/>
                        <a:t> Lake Rd</a:t>
                      </a:r>
                      <a:endParaRPr lang="en-AU" dirty="0"/>
                    </a:p>
                  </a:txBody>
                  <a:tcPr/>
                </a:tc>
                <a:tc>
                  <a:txBody>
                    <a:bodyPr/>
                    <a:lstStyle/>
                    <a:p>
                      <a:r>
                        <a:rPr lang="en-AU" baseline="0" dirty="0" smtClean="0"/>
                        <a:t>Mentone</a:t>
                      </a:r>
                      <a:endParaRPr lang="en-AU" dirty="0"/>
                    </a:p>
                  </a:txBody>
                  <a:tcPr/>
                </a:tc>
                <a:tc>
                  <a:txBody>
                    <a:bodyPr/>
                    <a:lstStyle/>
                    <a:p>
                      <a:r>
                        <a:rPr lang="en-AU" baseline="0" dirty="0" smtClean="0"/>
                        <a:t>3198</a:t>
                      </a:r>
                      <a:endParaRPr lang="en-AU" dirty="0"/>
                    </a:p>
                  </a:txBody>
                  <a:tcPr/>
                </a:tc>
              </a:tr>
              <a:tr h="370840">
                <a:tc>
                  <a:txBody>
                    <a:bodyPr/>
                    <a:lstStyle/>
                    <a:p>
                      <a:r>
                        <a:rPr lang="en-AU" dirty="0" smtClean="0"/>
                        <a:t>222</a:t>
                      </a:r>
                      <a:endParaRPr lang="en-AU" dirty="0"/>
                    </a:p>
                  </a:txBody>
                  <a:tcPr/>
                </a:tc>
                <a:tc>
                  <a:txBody>
                    <a:bodyPr/>
                    <a:lstStyle/>
                    <a:p>
                      <a:r>
                        <a:rPr lang="en-AU" dirty="0" smtClean="0"/>
                        <a:t>2/45 Richmond Lane</a:t>
                      </a:r>
                      <a:endParaRPr lang="en-AU" dirty="0"/>
                    </a:p>
                  </a:txBody>
                  <a:tcPr/>
                </a:tc>
                <a:tc>
                  <a:txBody>
                    <a:bodyPr/>
                    <a:lstStyle/>
                    <a:p>
                      <a:r>
                        <a:rPr lang="en-AU" dirty="0" smtClean="0"/>
                        <a:t>Richmond</a:t>
                      </a:r>
                      <a:endParaRPr lang="en-AU" dirty="0"/>
                    </a:p>
                  </a:txBody>
                  <a:tcPr/>
                </a:tc>
                <a:tc>
                  <a:txBody>
                    <a:bodyPr/>
                    <a:lstStyle/>
                    <a:p>
                      <a:r>
                        <a:rPr lang="en-AU" baseline="0" dirty="0" smtClean="0"/>
                        <a:t>3121</a:t>
                      </a:r>
                      <a:endParaRPr lang="en-AU" dirty="0"/>
                    </a:p>
                  </a:txBody>
                  <a:tcPr/>
                </a:tc>
              </a:tr>
              <a:tr h="370840">
                <a:tc>
                  <a:txBody>
                    <a:bodyPr/>
                    <a:lstStyle/>
                    <a:p>
                      <a:r>
                        <a:rPr lang="en-AU" dirty="0" smtClean="0"/>
                        <a:t>333</a:t>
                      </a:r>
                      <a:endParaRPr lang="en-AU" dirty="0"/>
                    </a:p>
                  </a:txBody>
                  <a:tcPr/>
                </a:tc>
                <a:tc>
                  <a:txBody>
                    <a:bodyPr/>
                    <a:lstStyle/>
                    <a:p>
                      <a:r>
                        <a:rPr lang="en-AU" dirty="0" smtClean="0"/>
                        <a:t>135 Spring St</a:t>
                      </a:r>
                      <a:endParaRPr lang="en-AU" dirty="0"/>
                    </a:p>
                  </a:txBody>
                  <a:tcPr/>
                </a:tc>
                <a:tc>
                  <a:txBody>
                    <a:bodyPr/>
                    <a:lstStyle/>
                    <a:p>
                      <a:r>
                        <a:rPr lang="en-AU" dirty="0" smtClean="0"/>
                        <a:t>Melbourne</a:t>
                      </a:r>
                      <a:endParaRPr lang="en-AU" dirty="0"/>
                    </a:p>
                  </a:txBody>
                  <a:tcPr/>
                </a:tc>
                <a:tc>
                  <a:txBody>
                    <a:bodyPr/>
                    <a:lstStyle/>
                    <a:p>
                      <a:r>
                        <a:rPr lang="en-AU" baseline="0" dirty="0" smtClean="0"/>
                        <a:t>3000</a:t>
                      </a:r>
                      <a:endParaRPr lang="en-AU"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692275" y="1773238"/>
          <a:ext cx="5292588" cy="2941320"/>
        </p:xfrm>
        <a:graphic>
          <a:graphicData uri="http://schemas.openxmlformats.org/drawingml/2006/table">
            <a:tbl>
              <a:tblPr firstRow="1" bandRow="1">
                <a:tableStyleId>{5C22544A-7EE6-4342-B048-85BDC9FD1C3A}</a:tableStyleId>
              </a:tblPr>
              <a:tblGrid>
                <a:gridCol w="1764196"/>
                <a:gridCol w="1764196"/>
                <a:gridCol w="1764196"/>
              </a:tblGrid>
              <a:tr h="370840">
                <a:tc gridSpan="3">
                  <a:txBody>
                    <a:bodyPr/>
                    <a:lstStyle/>
                    <a:p>
                      <a:r>
                        <a:rPr lang="en-AU" dirty="0" smtClean="0"/>
                        <a:t>CUSTOMER</a:t>
                      </a:r>
                      <a:endParaRPr lang="en-AU" dirty="0"/>
                    </a:p>
                  </a:txBody>
                  <a:tcPr/>
                </a:tc>
                <a:tc hMerge="1">
                  <a:txBody>
                    <a:bodyPr/>
                    <a:lstStyle/>
                    <a:p>
                      <a:endParaRPr lang="en-AU" dirty="0"/>
                    </a:p>
                  </a:txBody>
                  <a:tcPr/>
                </a:tc>
                <a:tc hMerge="1">
                  <a:txBody>
                    <a:bodyPr/>
                    <a:lstStyle/>
                    <a:p>
                      <a:endParaRPr lang="en-AU" dirty="0"/>
                    </a:p>
                  </a:txBody>
                  <a:tcPr/>
                </a:tc>
              </a:tr>
              <a:tr h="370840">
                <a:tc>
                  <a:txBody>
                    <a:bodyPr/>
                    <a:lstStyle/>
                    <a:p>
                      <a:r>
                        <a:rPr lang="en-AU" b="1" dirty="0" smtClean="0"/>
                        <a:t>Customer ID</a:t>
                      </a:r>
                      <a:endParaRPr lang="en-AU" b="1" dirty="0"/>
                    </a:p>
                  </a:txBody>
                  <a:tcPr/>
                </a:tc>
                <a:tc>
                  <a:txBody>
                    <a:bodyPr/>
                    <a:lstStyle/>
                    <a:p>
                      <a:r>
                        <a:rPr lang="en-AU" b="1" dirty="0" smtClean="0"/>
                        <a:t>Name</a:t>
                      </a:r>
                      <a:endParaRPr lang="en-AU" b="1" dirty="0"/>
                    </a:p>
                  </a:txBody>
                  <a:tcPr/>
                </a:tc>
                <a:tc>
                  <a:txBody>
                    <a:bodyPr/>
                    <a:lstStyle/>
                    <a:p>
                      <a:r>
                        <a:rPr lang="en-AU" b="1" dirty="0" smtClean="0"/>
                        <a:t>Phone</a:t>
                      </a:r>
                      <a:endParaRPr lang="en-AU" b="1"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 (BH)</a:t>
                      </a:r>
                    </a:p>
                    <a:p>
                      <a:r>
                        <a:rPr lang="en-AU" dirty="0" smtClean="0"/>
                        <a:t>3456 2314 (AH)</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p>
                      <a:r>
                        <a:rPr lang="en-AU" dirty="0" smtClean="0"/>
                        <a:t>0402 697 495</a:t>
                      </a:r>
                      <a:endParaRPr lang="en-AU" dirty="0"/>
                    </a:p>
                  </a:txBody>
                  <a:tcPr/>
                </a:tc>
              </a:tr>
            </a:tbl>
          </a:graphicData>
        </a:graphic>
      </p:graphicFrame>
      <p:sp>
        <p:nvSpPr>
          <p:cNvPr id="5" name="Title 1"/>
          <p:cNvSpPr txBox="1">
            <a:spLocks/>
          </p:cNvSpPr>
          <p:nvPr/>
        </p:nvSpPr>
        <p:spPr bwMode="auto">
          <a:xfrm>
            <a:off x="539750" y="476250"/>
            <a:ext cx="8229600" cy="850900"/>
          </a:xfrm>
          <a:prstGeom prst="rect">
            <a:avLst/>
          </a:prstGeom>
          <a:noFill/>
          <a:ln w="9525">
            <a:noFill/>
            <a:miter lim="800000"/>
            <a:headEnd/>
            <a:tailEnd/>
          </a:ln>
        </p:spPr>
        <p:txBody>
          <a:bodyPr anchor="ctr"/>
          <a:lstStyle/>
          <a:p>
            <a:pPr algn="ctr" eaLnBrk="0" hangingPunct="0">
              <a:defRPr/>
            </a:pPr>
            <a:r>
              <a:rPr lang="en-AU" sz="4400" dirty="0">
                <a:latin typeface="+mj-lt"/>
                <a:ea typeface="+mj-ea"/>
                <a:cs typeface="+mj-cs"/>
              </a:rPr>
              <a:t>Repair this… it’s tricky!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58888" y="1628775"/>
          <a:ext cx="6768752" cy="2291080"/>
        </p:xfrm>
        <a:graphic>
          <a:graphicData uri="http://schemas.openxmlformats.org/drawingml/2006/table">
            <a:tbl>
              <a:tblPr firstRow="1" bandRow="1">
                <a:tableStyleId>{5C22544A-7EE6-4342-B048-85BDC9FD1C3A}</a:tableStyleId>
              </a:tblPr>
              <a:tblGrid>
                <a:gridCol w="1418215"/>
                <a:gridCol w="1534113"/>
                <a:gridCol w="1512168"/>
                <a:gridCol w="2304256"/>
              </a:tblGrid>
              <a:tr h="370840">
                <a:tc>
                  <a:txBody>
                    <a:bodyPr/>
                    <a:lstStyle/>
                    <a:p>
                      <a:r>
                        <a:rPr lang="en-AU" b="1" dirty="0" smtClean="0"/>
                        <a:t>Customer ID</a:t>
                      </a:r>
                      <a:endParaRPr lang="en-AU" b="1" dirty="0"/>
                    </a:p>
                  </a:txBody>
                  <a:tcPr/>
                </a:tc>
                <a:tc>
                  <a:txBody>
                    <a:bodyPr/>
                    <a:lstStyle/>
                    <a:p>
                      <a:r>
                        <a:rPr lang="en-AU" b="1" dirty="0" smtClean="0"/>
                        <a:t>Name</a:t>
                      </a:r>
                      <a:endParaRPr lang="en-AU" b="1" dirty="0"/>
                    </a:p>
                  </a:txBody>
                  <a:tcPr/>
                </a:tc>
                <a:tc>
                  <a:txBody>
                    <a:bodyPr/>
                    <a:lstStyle/>
                    <a:p>
                      <a:r>
                        <a:rPr lang="en-AU" b="1" dirty="0" smtClean="0"/>
                        <a:t>Phone1</a:t>
                      </a:r>
                      <a:endParaRPr lang="en-AU" b="1" dirty="0"/>
                    </a:p>
                  </a:txBody>
                  <a:tcPr/>
                </a:tc>
                <a:tc>
                  <a:txBody>
                    <a:bodyPr/>
                    <a:lstStyle/>
                    <a:p>
                      <a:r>
                        <a:rPr lang="en-AU" b="1" dirty="0" smtClean="0"/>
                        <a:t>Phone</a:t>
                      </a:r>
                      <a:r>
                        <a:rPr lang="en-AU" b="1" baseline="0" dirty="0" smtClean="0"/>
                        <a:t>2</a:t>
                      </a:r>
                      <a:endParaRPr lang="en-AU" b="1" dirty="0"/>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c>
                  <a:txBody>
                    <a:bodyPr/>
                    <a:lstStyle/>
                    <a:p>
                      <a:r>
                        <a:rPr lang="en-AU" dirty="0" smtClean="0"/>
                        <a:t>4566 3456</a:t>
                      </a:r>
                      <a:endParaRPr lang="en-AU" dirty="0"/>
                    </a:p>
                  </a:txBody>
                  <a:tcPr/>
                </a:tc>
                <a:tc>
                  <a:txBody>
                    <a:bodyPr/>
                    <a:lstStyle/>
                    <a:p>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c>
                  <a:txBody>
                    <a:bodyPr/>
                    <a:lstStyle/>
                    <a:p>
                      <a:r>
                        <a:rPr lang="en-AU" dirty="0" smtClean="0"/>
                        <a:t>4567 8900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p>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c>
                  <a:txBody>
                    <a:bodyPr/>
                    <a:lstStyle/>
                    <a:p>
                      <a:r>
                        <a:rPr lang="en-AU" dirty="0" smtClean="0"/>
                        <a:t>3254 5676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p>
                      <a:endParaRPr lang="en-AU" dirty="0"/>
                    </a:p>
                  </a:txBody>
                  <a:tcPr/>
                </a:tc>
              </a:tr>
            </a:tbl>
          </a:graphicData>
        </a:graphic>
      </p:graphicFrame>
      <p:sp>
        <p:nvSpPr>
          <p:cNvPr id="22557" name="Title 1"/>
          <p:cNvSpPr>
            <a:spLocks noGrp="1"/>
          </p:cNvSpPr>
          <p:nvPr>
            <p:ph type="title"/>
          </p:nvPr>
        </p:nvSpPr>
        <p:spPr>
          <a:xfrm>
            <a:off x="457200" y="274638"/>
            <a:ext cx="8229600" cy="993775"/>
          </a:xfrm>
        </p:spPr>
        <p:txBody>
          <a:bodyPr/>
          <a:lstStyle/>
          <a:p>
            <a:r>
              <a:rPr lang="en-AU" smtClean="0"/>
              <a:t>First attempt…</a:t>
            </a:r>
          </a:p>
        </p:txBody>
      </p:sp>
      <p:sp>
        <p:nvSpPr>
          <p:cNvPr id="22558" name="TextBox 6"/>
          <p:cNvSpPr txBox="1">
            <a:spLocks noChangeArrowheads="1"/>
          </p:cNvSpPr>
          <p:nvPr/>
        </p:nvSpPr>
        <p:spPr bwMode="auto">
          <a:xfrm>
            <a:off x="1258888" y="4005263"/>
            <a:ext cx="6553200" cy="1754187"/>
          </a:xfrm>
          <a:prstGeom prst="rect">
            <a:avLst/>
          </a:prstGeom>
          <a:noFill/>
          <a:ln w="9525">
            <a:noFill/>
            <a:miter lim="800000"/>
            <a:headEnd/>
            <a:tailEnd/>
          </a:ln>
        </p:spPr>
        <p:txBody>
          <a:bodyPr>
            <a:spAutoFit/>
          </a:bodyPr>
          <a:lstStyle/>
          <a:p>
            <a:r>
              <a:rPr lang="en-AU"/>
              <a:t>Problems:</a:t>
            </a:r>
          </a:p>
          <a:p>
            <a:pPr>
              <a:buFont typeface="Arial" charset="0"/>
              <a:buChar char="•"/>
            </a:pPr>
            <a:r>
              <a:rPr lang="en-AU"/>
              <a:t> Trouble querying the table: “Which customer has phone # 3456 2314?”  Have to search more than 1 field… messy. Ugly.</a:t>
            </a:r>
          </a:p>
          <a:p>
            <a:pPr>
              <a:buFont typeface="Arial" charset="0"/>
              <a:buChar char="•"/>
            </a:pPr>
            <a:r>
              <a:rPr lang="en-AU"/>
              <a:t> Can’t enforce validation rules to prevent duplicate phone #s</a:t>
            </a:r>
          </a:p>
          <a:p>
            <a:pPr>
              <a:buFont typeface="Arial" charset="0"/>
              <a:buChar char="•"/>
            </a:pPr>
            <a:r>
              <a:rPr lang="en-AU"/>
              <a:t> Can’t enter </a:t>
            </a:r>
            <a:r>
              <a:rPr lang="en-AU" b="1"/>
              <a:t>three</a:t>
            </a:r>
            <a:r>
              <a:rPr lang="en-AU"/>
              <a:t> or more phone numbers</a:t>
            </a:r>
          </a:p>
          <a:p>
            <a:pPr>
              <a:buFont typeface="Arial" charset="0"/>
              <a:buChar char="•"/>
            </a:pPr>
            <a:r>
              <a:rPr lang="en-AU"/>
              <a:t> Waste of space for all people with only 1 number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4213" y="1700213"/>
          <a:ext cx="2952328" cy="2392680"/>
        </p:xfrm>
        <a:graphic>
          <a:graphicData uri="http://schemas.openxmlformats.org/drawingml/2006/table">
            <a:tbl>
              <a:tblPr firstRow="1" bandRow="1">
                <a:tableStyleId>{5C22544A-7EE6-4342-B048-85BDC9FD1C3A}</a:tableStyleId>
              </a:tblPr>
              <a:tblGrid>
                <a:gridCol w="1418215"/>
                <a:gridCol w="1534113"/>
              </a:tblGrid>
              <a:tr h="370840">
                <a:tc gridSpan="2">
                  <a:txBody>
                    <a:bodyPr/>
                    <a:lstStyle/>
                    <a:p>
                      <a:r>
                        <a:rPr lang="en-AU" b="1" dirty="0" smtClean="0"/>
                        <a:t>CUSTOMER NAME TABLE</a:t>
                      </a:r>
                      <a:endParaRPr lang="en-AU" b="1" dirty="0"/>
                    </a:p>
                  </a:txBody>
                  <a:tcPr/>
                </a:tc>
                <a:tc hMerge="1">
                  <a:txBody>
                    <a:bodyPr/>
                    <a:lstStyle/>
                    <a:p>
                      <a:endParaRPr lang="en-AU" dirty="0"/>
                    </a:p>
                  </a:txBody>
                  <a:tcPr/>
                </a:tc>
              </a:tr>
              <a:tr h="34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Name</a:t>
                      </a:r>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r>
            </a:tbl>
          </a:graphicData>
        </a:graphic>
      </p:graphicFrame>
      <p:sp>
        <p:nvSpPr>
          <p:cNvPr id="23573" name="Title 1"/>
          <p:cNvSpPr>
            <a:spLocks noGrp="1"/>
          </p:cNvSpPr>
          <p:nvPr>
            <p:ph type="title"/>
          </p:nvPr>
        </p:nvSpPr>
        <p:spPr>
          <a:xfrm>
            <a:off x="457200" y="274638"/>
            <a:ext cx="8229600" cy="993775"/>
          </a:xfrm>
        </p:spPr>
        <p:txBody>
          <a:bodyPr/>
          <a:lstStyle/>
          <a:p>
            <a:r>
              <a:rPr lang="en-AU" smtClean="0"/>
              <a:t>Second attempt…</a:t>
            </a:r>
          </a:p>
        </p:txBody>
      </p:sp>
      <p:graphicFrame>
        <p:nvGraphicFramePr>
          <p:cNvPr id="5" name="Table 4"/>
          <p:cNvGraphicFramePr>
            <a:graphicFrameLocks noGrp="1"/>
          </p:cNvGraphicFramePr>
          <p:nvPr/>
        </p:nvGraphicFramePr>
        <p:xfrm>
          <a:off x="4211638" y="1700213"/>
          <a:ext cx="2952328" cy="3383280"/>
        </p:xfrm>
        <a:graphic>
          <a:graphicData uri="http://schemas.openxmlformats.org/drawingml/2006/table">
            <a:tbl>
              <a:tblPr firstRow="1" bandRow="1">
                <a:tableStyleId>{5C22544A-7EE6-4342-B048-85BDC9FD1C3A}</a:tableStyleId>
              </a:tblPr>
              <a:tblGrid>
                <a:gridCol w="1418215"/>
                <a:gridCol w="1534113"/>
              </a:tblGrid>
              <a:tr h="325335">
                <a:tc gridSpan="2">
                  <a:txBody>
                    <a:bodyPr/>
                    <a:lstStyle/>
                    <a:p>
                      <a:r>
                        <a:rPr lang="en-AU" b="1" dirty="0" smtClean="0"/>
                        <a:t>CUSTOMER PHONE TABLE</a:t>
                      </a:r>
                      <a:endParaRPr lang="en-AU" b="1" dirty="0"/>
                    </a:p>
                  </a:txBody>
                  <a:tcPr/>
                </a:tc>
                <a:tc hMerge="1">
                  <a:txBody>
                    <a:bodyPr/>
                    <a:lstStyle/>
                    <a:p>
                      <a:endParaRPr lang="en-AU" dirty="0"/>
                    </a:p>
                  </a:txBody>
                  <a:tcPr/>
                </a:tc>
              </a:tr>
              <a:tr h="3253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Phone</a:t>
                      </a:r>
                    </a:p>
                  </a:txBody>
                  <a:tcPr/>
                </a:tc>
              </a:tr>
              <a:tr h="325335">
                <a:tc>
                  <a:txBody>
                    <a:bodyPr/>
                    <a:lstStyle/>
                    <a:p>
                      <a:r>
                        <a:rPr lang="en-AU" dirty="0" smtClean="0"/>
                        <a:t>111</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4566 3456</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4567 8900</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txBody>
                  <a:tcPr/>
                </a:tc>
              </a:tr>
              <a:tr h="325335">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3254 5676</a:t>
                      </a:r>
                    </a:p>
                  </a:txBody>
                  <a:tcPr/>
                </a:tc>
              </a:tr>
              <a:tr h="424256">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txBody>
                  <a:tcPr/>
                </a:tc>
              </a:tr>
            </a:tbl>
          </a:graphicData>
        </a:graphic>
      </p:graphicFrame>
      <p:sp>
        <p:nvSpPr>
          <p:cNvPr id="23599" name="TextBox 7"/>
          <p:cNvSpPr txBox="1">
            <a:spLocks noChangeArrowheads="1"/>
          </p:cNvSpPr>
          <p:nvPr/>
        </p:nvSpPr>
        <p:spPr bwMode="auto">
          <a:xfrm>
            <a:off x="684213" y="4724400"/>
            <a:ext cx="7848600" cy="1755775"/>
          </a:xfrm>
          <a:prstGeom prst="rect">
            <a:avLst/>
          </a:prstGeom>
          <a:noFill/>
          <a:ln w="9525">
            <a:noFill/>
            <a:miter lim="800000"/>
            <a:headEnd/>
            <a:tailEnd/>
          </a:ln>
        </p:spPr>
        <p:txBody>
          <a:bodyPr>
            <a:spAutoFit/>
          </a:bodyPr>
          <a:lstStyle/>
          <a:p>
            <a:r>
              <a:rPr lang="en-AU"/>
              <a:t>Benefits:</a:t>
            </a:r>
          </a:p>
          <a:p>
            <a:pPr>
              <a:buFont typeface="Arial" charset="0"/>
              <a:buChar char="•"/>
            </a:pPr>
            <a:r>
              <a:rPr lang="en-AU"/>
              <a:t> Unlimited phone numbers for everyone!</a:t>
            </a:r>
          </a:p>
          <a:p>
            <a:pPr>
              <a:buFont typeface="Arial" charset="0"/>
              <a:buChar char="•"/>
            </a:pPr>
            <a:r>
              <a:rPr lang="en-AU"/>
              <a:t> No need to search multiple Phone fields</a:t>
            </a:r>
          </a:p>
          <a:p>
            <a:pPr>
              <a:buFont typeface="Arial" charset="0"/>
              <a:buChar char="•"/>
            </a:pPr>
            <a:r>
              <a:rPr lang="en-AU"/>
              <a:t> No need to tear apart text from one field to extract a particular number</a:t>
            </a:r>
          </a:p>
          <a:p>
            <a:pPr>
              <a:buFont typeface="Arial" charset="0"/>
              <a:buChar char="•"/>
            </a:pPr>
            <a:r>
              <a:rPr lang="en-AU"/>
              <a:t> All we need is a 1:many relationship between customer name table and customer phone table using the ID as the key field.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5363" name="Content Placeholder 2"/>
          <p:cNvSpPr>
            <a:spLocks noGrp="1"/>
          </p:cNvSpPr>
          <p:nvPr>
            <p:ph idx="1"/>
          </p:nvPr>
        </p:nvSpPr>
        <p:spPr>
          <a:xfrm>
            <a:off x="457200" y="1600200"/>
            <a:ext cx="8258175" cy="3186113"/>
          </a:xfrm>
        </p:spPr>
        <p:txBody>
          <a:bodyPr/>
          <a:lstStyle/>
          <a:p>
            <a:pPr eaLnBrk="1" hangingPunct="1"/>
            <a:r>
              <a:rPr lang="en-AU" sz="2400" smtClean="0"/>
              <a:t>Table normalisation</a:t>
            </a:r>
          </a:p>
          <a:p>
            <a:pPr lvl="1" eaLnBrk="1" hangingPunct="1"/>
            <a:r>
              <a:rPr lang="en-AU" sz="2400" smtClean="0"/>
              <a:t>Second Normal Form, (2NF)</a:t>
            </a:r>
          </a:p>
          <a:p>
            <a:pPr lvl="1" eaLnBrk="1" hangingPunct="1"/>
            <a:r>
              <a:rPr lang="en-AU" sz="2400" smtClean="0"/>
              <a:t>Meet all requirements of the first normal form</a:t>
            </a:r>
          </a:p>
          <a:p>
            <a:pPr lvl="1" eaLnBrk="1" hangingPunct="1"/>
            <a:r>
              <a:rPr lang="en-AU" sz="2400" smtClean="0"/>
              <a:t>Remove subsets of data that apply to multiple rows of a table and place them in separate tables</a:t>
            </a:r>
          </a:p>
          <a:p>
            <a:pPr lvl="1" eaLnBrk="1" hangingPunct="1"/>
            <a:r>
              <a:rPr lang="en-AU" sz="2400" smtClean="0"/>
              <a:t>Following table doesn’t comply with 2Nf as if student changes form the occurrence of form would have to be updated for each subject.</a:t>
            </a:r>
          </a:p>
          <a:p>
            <a:pPr eaLnBrk="1" hangingPunct="1"/>
            <a:endParaRPr lang="en-AU" smtClean="0"/>
          </a:p>
        </p:txBody>
      </p:sp>
      <p:sp>
        <p:nvSpPr>
          <p:cNvPr id="15364" name="Slide Number Placeholder 3"/>
          <p:cNvSpPr>
            <a:spLocks noGrp="1"/>
          </p:cNvSpPr>
          <p:nvPr>
            <p:ph type="sldNum" sz="quarter" idx="12"/>
          </p:nvPr>
        </p:nvSpPr>
        <p:spPr>
          <a:noFill/>
        </p:spPr>
        <p:txBody>
          <a:bodyPr/>
          <a:lstStyle/>
          <a:p>
            <a:fld id="{322095A7-CEFF-4321-96DE-D3EB9843DB66}" type="slidenum">
              <a:rPr lang="en-AU"/>
              <a:pPr/>
              <a:t>27</a:t>
            </a:fld>
            <a:endParaRPr lang="en-AU"/>
          </a:p>
        </p:txBody>
      </p:sp>
      <p:pic>
        <p:nvPicPr>
          <p:cNvPr id="15365" name="Picture 3"/>
          <p:cNvPicPr>
            <a:picLocks noChangeAspect="1" noChangeArrowheads="1"/>
          </p:cNvPicPr>
          <p:nvPr/>
        </p:nvPicPr>
        <p:blipFill>
          <a:blip r:embed="rId2"/>
          <a:srcRect/>
          <a:stretch>
            <a:fillRect/>
          </a:stretch>
        </p:blipFill>
        <p:spPr bwMode="auto">
          <a:xfrm>
            <a:off x="2286000" y="4843463"/>
            <a:ext cx="4829175" cy="2014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6387" name="Content Placeholder 2"/>
          <p:cNvSpPr>
            <a:spLocks noGrp="1"/>
          </p:cNvSpPr>
          <p:nvPr>
            <p:ph idx="1"/>
          </p:nvPr>
        </p:nvSpPr>
        <p:spPr>
          <a:xfrm>
            <a:off x="457200" y="1600200"/>
            <a:ext cx="8115300" cy="1685925"/>
          </a:xfrm>
        </p:spPr>
        <p:txBody>
          <a:bodyPr/>
          <a:lstStyle/>
          <a:p>
            <a:pPr eaLnBrk="1" hangingPunct="1"/>
            <a:r>
              <a:rPr lang="en-AU" sz="2400" smtClean="0"/>
              <a:t>Table normalisation</a:t>
            </a:r>
          </a:p>
          <a:p>
            <a:pPr lvl="1" eaLnBrk="1" hangingPunct="1"/>
            <a:r>
              <a:rPr lang="en-AU" sz="2400" smtClean="0"/>
              <a:t>Second Normal Form, (2NF)</a:t>
            </a:r>
          </a:p>
          <a:p>
            <a:pPr lvl="1" eaLnBrk="1" hangingPunct="1">
              <a:buFontTx/>
              <a:buNone/>
            </a:pPr>
            <a:r>
              <a:rPr lang="en-AU" sz="2400" smtClean="0"/>
              <a:t>Using 2 tables to create a 2NF structure</a:t>
            </a:r>
          </a:p>
          <a:p>
            <a:pPr lvl="1" eaLnBrk="1" hangingPunct="1">
              <a:buFontTx/>
              <a:buNone/>
            </a:pPr>
            <a:endParaRPr lang="en-AU" sz="2400" smtClean="0"/>
          </a:p>
          <a:p>
            <a:pPr eaLnBrk="1" hangingPunct="1"/>
            <a:endParaRPr lang="en-AU" smtClean="0"/>
          </a:p>
        </p:txBody>
      </p:sp>
      <p:sp>
        <p:nvSpPr>
          <p:cNvPr id="16388" name="Slide Number Placeholder 3"/>
          <p:cNvSpPr>
            <a:spLocks noGrp="1"/>
          </p:cNvSpPr>
          <p:nvPr>
            <p:ph type="sldNum" sz="quarter" idx="12"/>
          </p:nvPr>
        </p:nvSpPr>
        <p:spPr>
          <a:noFill/>
        </p:spPr>
        <p:txBody>
          <a:bodyPr/>
          <a:lstStyle/>
          <a:p>
            <a:fld id="{CB68B749-79CB-420B-829C-62132533DD75}" type="slidenum">
              <a:rPr lang="en-AU"/>
              <a:pPr/>
              <a:t>28</a:t>
            </a:fld>
            <a:endParaRPr lang="en-AU"/>
          </a:p>
        </p:txBody>
      </p:sp>
      <p:pic>
        <p:nvPicPr>
          <p:cNvPr id="16389" name="Picture 2"/>
          <p:cNvPicPr>
            <a:picLocks noChangeAspect="1" noChangeArrowheads="1"/>
          </p:cNvPicPr>
          <p:nvPr/>
        </p:nvPicPr>
        <p:blipFill>
          <a:blip r:embed="rId2"/>
          <a:srcRect/>
          <a:stretch>
            <a:fillRect/>
          </a:stretch>
        </p:blipFill>
        <p:spPr bwMode="auto">
          <a:xfrm>
            <a:off x="1498600" y="3214688"/>
            <a:ext cx="6430963" cy="3173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AU" smtClean="0"/>
              <a:t>2NF – Second Normal Form</a:t>
            </a:r>
          </a:p>
        </p:txBody>
      </p:sp>
      <p:sp>
        <p:nvSpPr>
          <p:cNvPr id="27651" name="Content Placeholder 2"/>
          <p:cNvSpPr>
            <a:spLocks noGrp="1"/>
          </p:cNvSpPr>
          <p:nvPr>
            <p:ph idx="1"/>
          </p:nvPr>
        </p:nvSpPr>
        <p:spPr>
          <a:xfrm>
            <a:off x="457200" y="1412875"/>
            <a:ext cx="8229600" cy="4713288"/>
          </a:xfrm>
        </p:spPr>
        <p:txBody>
          <a:bodyPr/>
          <a:lstStyle/>
          <a:p>
            <a:r>
              <a:rPr lang="en-AU" smtClean="0"/>
              <a:t>Removes subsets of data that apply to multiple rows of a table and places them in separate tables. </a:t>
            </a:r>
          </a:p>
          <a:p>
            <a:r>
              <a:rPr lang="en-AU" smtClean="0"/>
              <a:t>Creates relationships between these new tables and their predecessors using foreign keys.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40308C9E-ADDC-4488-A6CF-E7C569495A1B}" type="slidenum">
              <a:rPr lang="en-AU"/>
              <a:pPr/>
              <a:t>3</a:t>
            </a:fld>
            <a:endParaRPr lang="en-AU"/>
          </a:p>
        </p:txBody>
      </p:sp>
      <p:sp>
        <p:nvSpPr>
          <p:cNvPr id="4099"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4100" name="TextBox 5"/>
          <p:cNvSpPr txBox="1">
            <a:spLocks noChangeArrowheads="1"/>
          </p:cNvSpPr>
          <p:nvPr/>
        </p:nvSpPr>
        <p:spPr bwMode="auto">
          <a:xfrm>
            <a:off x="500063" y="1285875"/>
            <a:ext cx="8072437" cy="4586288"/>
          </a:xfrm>
          <a:prstGeom prst="rect">
            <a:avLst/>
          </a:prstGeom>
          <a:noFill/>
          <a:ln w="9525">
            <a:noFill/>
            <a:miter lim="800000"/>
            <a:headEnd/>
            <a:tailEnd/>
          </a:ln>
        </p:spPr>
        <p:txBody>
          <a:bodyPr>
            <a:spAutoFit/>
          </a:bodyPr>
          <a:lstStyle/>
          <a:p>
            <a:pPr lvl="1"/>
            <a:r>
              <a:rPr lang="en-AU" sz="2800"/>
              <a:t>Data Formats:</a:t>
            </a:r>
          </a:p>
          <a:p>
            <a:pPr lvl="2">
              <a:buFont typeface="Arial" charset="0"/>
              <a:buChar char="•"/>
            </a:pPr>
            <a:r>
              <a:rPr lang="en-AU"/>
              <a:t>text</a:t>
            </a:r>
          </a:p>
          <a:p>
            <a:pPr lvl="2">
              <a:buFont typeface="Arial" charset="0"/>
              <a:buChar char="•"/>
            </a:pPr>
            <a:r>
              <a:rPr lang="en-AU"/>
              <a:t>fixed decimal places</a:t>
            </a:r>
          </a:p>
          <a:p>
            <a:pPr lvl="2">
              <a:buFont typeface="Arial" charset="0"/>
              <a:buChar char="•"/>
            </a:pPr>
            <a:r>
              <a:rPr lang="en-AU"/>
              <a:t>Date</a:t>
            </a:r>
          </a:p>
          <a:p>
            <a:pPr lvl="2">
              <a:buFont typeface="Arial" charset="0"/>
              <a:buChar char="•"/>
            </a:pPr>
            <a:r>
              <a:rPr lang="en-AU"/>
              <a:t>Date/time</a:t>
            </a:r>
          </a:p>
          <a:p>
            <a:pPr lvl="2">
              <a:buFont typeface="Arial" charset="0"/>
              <a:buChar char="•"/>
            </a:pPr>
            <a:r>
              <a:rPr lang="en-AU"/>
              <a:t>Dollar, currency</a:t>
            </a:r>
          </a:p>
          <a:p>
            <a:pPr lvl="2">
              <a:buFont typeface="Arial" charset="0"/>
              <a:buChar char="•"/>
            </a:pPr>
            <a:r>
              <a:rPr lang="en-AU"/>
              <a:t>True/false, Boolean logic</a:t>
            </a:r>
          </a:p>
          <a:p>
            <a:pPr lvl="2">
              <a:buFont typeface="Arial" charset="0"/>
              <a:buChar char="•"/>
            </a:pPr>
            <a:endParaRPr lang="en-AU"/>
          </a:p>
          <a:p>
            <a:pPr lvl="2">
              <a:buFont typeface="Arial" charset="0"/>
              <a:buChar char="•"/>
            </a:pPr>
            <a:r>
              <a:rPr lang="en-AU" sz="2400"/>
              <a:t>Data Types:Text, (string) String data types include a series of symbols or values, such as a character string (a sequence of characters) or a binary string ( a sequence of binary values)</a:t>
            </a:r>
          </a:p>
          <a:p>
            <a:pPr lvl="2">
              <a:buFont typeface="Arial" charset="0"/>
              <a:buChar char="•"/>
            </a:pPr>
            <a:endParaRPr lang="en-AU" sz="2400"/>
          </a:p>
          <a:p>
            <a:endParaRPr lang="en-A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AU" smtClean="0"/>
              <a:t>2NF example</a:t>
            </a:r>
          </a:p>
        </p:txBody>
      </p:sp>
      <p:graphicFrame>
        <p:nvGraphicFramePr>
          <p:cNvPr id="4" name="Content Placeholder 3"/>
          <p:cNvGraphicFramePr>
            <a:graphicFrameLocks noGrp="1"/>
          </p:cNvGraphicFramePr>
          <p:nvPr>
            <p:ph idx="1"/>
          </p:nvPr>
        </p:nvGraphicFramePr>
        <p:xfrm>
          <a:off x="539750" y="1484313"/>
          <a:ext cx="8229600" cy="18542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AU" dirty="0" err="1" smtClean="0"/>
                        <a:t>CustomerID</a:t>
                      </a:r>
                      <a:endParaRPr lang="en-AU" dirty="0"/>
                    </a:p>
                  </a:txBody>
                  <a:tcPr/>
                </a:tc>
                <a:tc>
                  <a:txBody>
                    <a:bodyPr/>
                    <a:lstStyle/>
                    <a:p>
                      <a:r>
                        <a:rPr lang="en-AU" dirty="0" err="1" smtClean="0"/>
                        <a:t>Gname</a:t>
                      </a:r>
                      <a:endParaRPr lang="en-AU" dirty="0"/>
                    </a:p>
                  </a:txBody>
                  <a:tcPr/>
                </a:tc>
                <a:tc>
                  <a:txBody>
                    <a:bodyPr/>
                    <a:lstStyle/>
                    <a:p>
                      <a:r>
                        <a:rPr lang="en-AU" dirty="0" err="1" smtClean="0"/>
                        <a:t>Sname</a:t>
                      </a:r>
                      <a:endParaRPr lang="en-AU" dirty="0"/>
                    </a:p>
                  </a:txBody>
                  <a:tcPr/>
                </a:tc>
                <a:tc>
                  <a:txBody>
                    <a:bodyPr/>
                    <a:lstStyle/>
                    <a:p>
                      <a:r>
                        <a:rPr lang="en-AU" dirty="0" smtClean="0"/>
                        <a:t>Phone</a:t>
                      </a:r>
                      <a:endParaRPr lang="en-AU" dirty="0"/>
                    </a:p>
                  </a:txBody>
                  <a:tcPr/>
                </a:tc>
              </a:tr>
              <a:tr h="370840">
                <a:tc>
                  <a:txBody>
                    <a:bodyPr/>
                    <a:lstStyle/>
                    <a:p>
                      <a:r>
                        <a:rPr lang="en-AU" dirty="0" smtClean="0"/>
                        <a:t>111</a:t>
                      </a:r>
                      <a:endParaRPr lang="en-AU" dirty="0"/>
                    </a:p>
                  </a:txBody>
                  <a:tcPr/>
                </a:tc>
                <a:tc>
                  <a:txBody>
                    <a:bodyPr/>
                    <a:lstStyle/>
                    <a:p>
                      <a:r>
                        <a:rPr lang="en-AU" dirty="0" smtClean="0"/>
                        <a:t>Fred</a:t>
                      </a:r>
                      <a:endParaRPr lang="en-AU" dirty="0"/>
                    </a:p>
                  </a:txBody>
                  <a:tcPr/>
                </a:tc>
                <a:tc>
                  <a:txBody>
                    <a:bodyPr/>
                    <a:lstStyle/>
                    <a:p>
                      <a:r>
                        <a:rPr lang="en-AU" dirty="0" smtClean="0"/>
                        <a:t>Smith</a:t>
                      </a:r>
                      <a:endParaRPr lang="en-AU" dirty="0"/>
                    </a:p>
                  </a:txBody>
                  <a:tcPr/>
                </a:tc>
                <a:tc>
                  <a:txBody>
                    <a:bodyPr/>
                    <a:lstStyle/>
                    <a:p>
                      <a:r>
                        <a:rPr lang="en-AU" dirty="0" smtClean="0"/>
                        <a:t>1293</a:t>
                      </a:r>
                      <a:r>
                        <a:rPr lang="en-AU" baseline="0" dirty="0" smtClean="0"/>
                        <a:t> 5934</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r>
                        <a:rPr lang="en-AU" dirty="0" smtClean="0"/>
                        <a:t>Jones</a:t>
                      </a:r>
                      <a:endParaRPr lang="en-AU" dirty="0"/>
                    </a:p>
                  </a:txBody>
                  <a:tcPr/>
                </a:tc>
                <a:tc>
                  <a:txBody>
                    <a:bodyPr/>
                    <a:lstStyle/>
                    <a:p>
                      <a:r>
                        <a:rPr lang="en-AU" dirty="0" smtClean="0"/>
                        <a:t>4839 2712</a:t>
                      </a:r>
                      <a:endParaRPr lang="en-AU" dirty="0"/>
                    </a:p>
                  </a:txBody>
                  <a:tcPr/>
                </a:tc>
              </a:tr>
              <a:tr h="370840">
                <a:tc>
                  <a:txBody>
                    <a:bodyPr/>
                    <a:lstStyle/>
                    <a:p>
                      <a:r>
                        <a:rPr lang="en-AU" dirty="0" smtClean="0"/>
                        <a:t>222</a:t>
                      </a:r>
                      <a:endParaRPr lang="en-AU" dirty="0"/>
                    </a:p>
                  </a:txBody>
                  <a:tcPr/>
                </a:tc>
                <a:tc>
                  <a:txBody>
                    <a:bodyPr/>
                    <a:lstStyle/>
                    <a:p>
                      <a:r>
                        <a:rPr lang="en-AU" dirty="0" smtClean="0"/>
                        <a:t>Mary</a:t>
                      </a:r>
                      <a:endParaRPr lang="en-AU" dirty="0"/>
                    </a:p>
                  </a:txBody>
                  <a:tcPr/>
                </a:tc>
                <a:tc>
                  <a:txBody>
                    <a:bodyPr/>
                    <a:lstStyle/>
                    <a:p>
                      <a:r>
                        <a:rPr lang="en-AU" dirty="0" smtClean="0"/>
                        <a:t>Jones</a:t>
                      </a:r>
                      <a:endParaRPr lang="en-AU" dirty="0"/>
                    </a:p>
                  </a:txBody>
                  <a:tcPr/>
                </a:tc>
                <a:tc>
                  <a:txBody>
                    <a:bodyPr/>
                    <a:lstStyle/>
                    <a:p>
                      <a:r>
                        <a:rPr lang="en-AU" dirty="0" smtClean="0"/>
                        <a:t>2849 5967</a:t>
                      </a:r>
                      <a:endParaRPr lang="en-AU" dirty="0"/>
                    </a:p>
                  </a:txBody>
                  <a:tcPr/>
                </a:tc>
              </a:tr>
              <a:tr h="370840">
                <a:tc>
                  <a:txBody>
                    <a:bodyPr/>
                    <a:lstStyle/>
                    <a:p>
                      <a:r>
                        <a:rPr lang="en-AU" dirty="0" smtClean="0"/>
                        <a:t>333</a:t>
                      </a:r>
                      <a:endParaRPr lang="en-AU" dirty="0"/>
                    </a:p>
                  </a:txBody>
                  <a:tcPr/>
                </a:tc>
                <a:tc>
                  <a:txBody>
                    <a:bodyPr/>
                    <a:lstStyle/>
                    <a:p>
                      <a:r>
                        <a:rPr lang="en-AU" dirty="0" smtClean="0"/>
                        <a:t>Ike</a:t>
                      </a:r>
                      <a:endParaRPr lang="en-AU" dirty="0"/>
                    </a:p>
                  </a:txBody>
                  <a:tcPr/>
                </a:tc>
                <a:tc>
                  <a:txBody>
                    <a:bodyPr/>
                    <a:lstStyle/>
                    <a:p>
                      <a:r>
                        <a:rPr lang="en-AU" dirty="0" smtClean="0"/>
                        <a:t>Turner</a:t>
                      </a:r>
                      <a:endParaRPr lang="en-AU" dirty="0"/>
                    </a:p>
                  </a:txBody>
                  <a:tcPr/>
                </a:tc>
                <a:tc>
                  <a:txBody>
                    <a:bodyPr/>
                    <a:lstStyle/>
                    <a:p>
                      <a:r>
                        <a:rPr lang="en-AU" dirty="0" smtClean="0"/>
                        <a:t>2393 4955</a:t>
                      </a:r>
                      <a:endParaRPr lang="en-AU" dirty="0"/>
                    </a:p>
                  </a:txBody>
                  <a:tcPr/>
                </a:tc>
              </a:tr>
            </a:tbl>
          </a:graphicData>
        </a:graphic>
      </p:graphicFrame>
      <p:sp>
        <p:nvSpPr>
          <p:cNvPr id="28707" name="TextBox 4"/>
          <p:cNvSpPr txBox="1">
            <a:spLocks noChangeArrowheads="1"/>
          </p:cNvSpPr>
          <p:nvPr/>
        </p:nvSpPr>
        <p:spPr bwMode="auto">
          <a:xfrm>
            <a:off x="539750" y="3789363"/>
            <a:ext cx="8208963" cy="2584450"/>
          </a:xfrm>
          <a:prstGeom prst="rect">
            <a:avLst/>
          </a:prstGeom>
          <a:noFill/>
          <a:ln w="9525">
            <a:noFill/>
            <a:miter lim="800000"/>
            <a:headEnd/>
            <a:tailEnd/>
          </a:ln>
        </p:spPr>
        <p:txBody>
          <a:bodyPr>
            <a:spAutoFit/>
          </a:bodyPr>
          <a:lstStyle/>
          <a:p>
            <a:r>
              <a:rPr lang="en-AU"/>
              <a:t>If Mary Jones got married and changed her name, changes would need to be made in more than one record. If one change were missed, the integrity of the data would be damaged.</a:t>
            </a:r>
          </a:p>
          <a:p>
            <a:endParaRPr lang="en-AU"/>
          </a:p>
          <a:p>
            <a:r>
              <a:rPr lang="en-AU"/>
              <a:t>Making multiple changes like this is also time-consuming and repetitious, thereby eating up storage space.</a:t>
            </a:r>
          </a:p>
          <a:p>
            <a:endParaRPr lang="en-AU"/>
          </a:p>
          <a:p>
            <a:r>
              <a:rPr lang="en-AU"/>
              <a:t>Solution: Store names only once in a separate table, as in the phone number example before.  Name changes now only need to be made once.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AU" smtClean="0"/>
              <a:t>Solution</a:t>
            </a:r>
          </a:p>
        </p:txBody>
      </p:sp>
      <p:graphicFrame>
        <p:nvGraphicFramePr>
          <p:cNvPr id="4" name="Table 3"/>
          <p:cNvGraphicFramePr>
            <a:graphicFrameLocks noGrp="1"/>
          </p:cNvGraphicFramePr>
          <p:nvPr/>
        </p:nvGraphicFramePr>
        <p:xfrm>
          <a:off x="971550" y="2420938"/>
          <a:ext cx="2952328" cy="2392680"/>
        </p:xfrm>
        <a:graphic>
          <a:graphicData uri="http://schemas.openxmlformats.org/drawingml/2006/table">
            <a:tbl>
              <a:tblPr firstRow="1" bandRow="1">
                <a:tableStyleId>{5C22544A-7EE6-4342-B048-85BDC9FD1C3A}</a:tableStyleId>
              </a:tblPr>
              <a:tblGrid>
                <a:gridCol w="1418215"/>
                <a:gridCol w="1534113"/>
              </a:tblGrid>
              <a:tr h="370840">
                <a:tc gridSpan="2">
                  <a:txBody>
                    <a:bodyPr/>
                    <a:lstStyle/>
                    <a:p>
                      <a:r>
                        <a:rPr lang="en-AU" b="1" dirty="0" smtClean="0"/>
                        <a:t>CUSTOMER NAME TABLE</a:t>
                      </a:r>
                      <a:endParaRPr lang="en-AU" b="1" dirty="0"/>
                    </a:p>
                  </a:txBody>
                  <a:tcPr/>
                </a:tc>
                <a:tc hMerge="1">
                  <a:txBody>
                    <a:bodyPr/>
                    <a:lstStyle/>
                    <a:p>
                      <a:endParaRPr lang="en-AU" dirty="0"/>
                    </a:p>
                  </a:txBody>
                  <a:tcPr/>
                </a:tc>
              </a:tr>
              <a:tr h="34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Name</a:t>
                      </a:r>
                    </a:p>
                  </a:txBody>
                  <a:tcPr/>
                </a:tc>
              </a:tr>
              <a:tr h="370840">
                <a:tc>
                  <a:txBody>
                    <a:bodyPr/>
                    <a:lstStyle/>
                    <a:p>
                      <a:r>
                        <a:rPr lang="en-AU" dirty="0" smtClean="0"/>
                        <a:t>111</a:t>
                      </a:r>
                      <a:endParaRPr lang="en-AU" dirty="0"/>
                    </a:p>
                  </a:txBody>
                  <a:tcPr/>
                </a:tc>
                <a:tc>
                  <a:txBody>
                    <a:bodyPr/>
                    <a:lstStyle/>
                    <a:p>
                      <a:r>
                        <a:rPr lang="en-AU" dirty="0" smtClean="0"/>
                        <a:t>Fred Smith</a:t>
                      </a:r>
                      <a:endParaRPr lang="en-AU" dirty="0"/>
                    </a:p>
                  </a:txBody>
                  <a:tcPr/>
                </a:tc>
              </a:tr>
              <a:tr h="370840">
                <a:tc>
                  <a:txBody>
                    <a:bodyPr/>
                    <a:lstStyle/>
                    <a:p>
                      <a:r>
                        <a:rPr lang="en-AU" dirty="0" smtClean="0"/>
                        <a:t>222</a:t>
                      </a:r>
                      <a:endParaRPr lang="en-AU" dirty="0"/>
                    </a:p>
                  </a:txBody>
                  <a:tcPr/>
                </a:tc>
                <a:tc>
                  <a:txBody>
                    <a:bodyPr/>
                    <a:lstStyle/>
                    <a:p>
                      <a:r>
                        <a:rPr lang="en-AU" dirty="0" smtClean="0"/>
                        <a:t>Mary</a:t>
                      </a:r>
                      <a:r>
                        <a:rPr lang="en-AU" baseline="0" dirty="0" smtClean="0"/>
                        <a:t> Jones</a:t>
                      </a:r>
                      <a:endParaRPr lang="en-AU" dirty="0"/>
                    </a:p>
                  </a:txBody>
                  <a:tcPr/>
                </a:tc>
              </a:tr>
              <a:tr h="370840">
                <a:tc>
                  <a:txBody>
                    <a:bodyPr/>
                    <a:lstStyle/>
                    <a:p>
                      <a:r>
                        <a:rPr lang="en-AU" dirty="0" smtClean="0"/>
                        <a:t>333</a:t>
                      </a:r>
                      <a:endParaRPr lang="en-AU" dirty="0"/>
                    </a:p>
                  </a:txBody>
                  <a:tcPr/>
                </a:tc>
                <a:tc>
                  <a:txBody>
                    <a:bodyPr/>
                    <a:lstStyle/>
                    <a:p>
                      <a:r>
                        <a:rPr lang="en-AU" dirty="0" smtClean="0"/>
                        <a:t>Tim Blogs</a:t>
                      </a:r>
                      <a:endParaRPr lang="en-AU" dirty="0"/>
                    </a:p>
                  </a:txBody>
                  <a:tcPr/>
                </a:tc>
              </a:tr>
            </a:tbl>
          </a:graphicData>
        </a:graphic>
      </p:graphicFrame>
      <p:graphicFrame>
        <p:nvGraphicFramePr>
          <p:cNvPr id="5" name="Table 4"/>
          <p:cNvGraphicFramePr>
            <a:graphicFrameLocks noGrp="1"/>
          </p:cNvGraphicFramePr>
          <p:nvPr/>
        </p:nvGraphicFramePr>
        <p:xfrm>
          <a:off x="4500563" y="2420938"/>
          <a:ext cx="2952328" cy="3383280"/>
        </p:xfrm>
        <a:graphic>
          <a:graphicData uri="http://schemas.openxmlformats.org/drawingml/2006/table">
            <a:tbl>
              <a:tblPr firstRow="1" bandRow="1">
                <a:tableStyleId>{5C22544A-7EE6-4342-B048-85BDC9FD1C3A}</a:tableStyleId>
              </a:tblPr>
              <a:tblGrid>
                <a:gridCol w="1418215"/>
                <a:gridCol w="1534113"/>
              </a:tblGrid>
              <a:tr h="325335">
                <a:tc gridSpan="2">
                  <a:txBody>
                    <a:bodyPr/>
                    <a:lstStyle/>
                    <a:p>
                      <a:r>
                        <a:rPr lang="en-AU" b="1" dirty="0" smtClean="0"/>
                        <a:t>CUSTOMER PHONE TABLE</a:t>
                      </a:r>
                      <a:endParaRPr lang="en-AU" b="1" dirty="0"/>
                    </a:p>
                  </a:txBody>
                  <a:tcPr/>
                </a:tc>
                <a:tc hMerge="1">
                  <a:txBody>
                    <a:bodyPr/>
                    <a:lstStyle/>
                    <a:p>
                      <a:endParaRPr lang="en-AU" dirty="0"/>
                    </a:p>
                  </a:txBody>
                  <a:tcPr/>
                </a:tc>
              </a:tr>
              <a:tr h="3253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Customer ID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Phone</a:t>
                      </a:r>
                    </a:p>
                  </a:txBody>
                  <a:tcPr/>
                </a:tc>
              </a:tr>
              <a:tr h="325335">
                <a:tc>
                  <a:txBody>
                    <a:bodyPr/>
                    <a:lstStyle/>
                    <a:p>
                      <a:r>
                        <a:rPr lang="en-AU" dirty="0" smtClean="0"/>
                        <a:t>111</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4566 3456</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4567 8900</a:t>
                      </a:r>
                    </a:p>
                  </a:txBody>
                  <a:tcPr/>
                </a:tc>
              </a:tr>
              <a:tr h="325335">
                <a:tc>
                  <a:txBody>
                    <a:bodyPr/>
                    <a:lstStyle/>
                    <a:p>
                      <a:r>
                        <a:rPr lang="en-AU" dirty="0" smtClean="0"/>
                        <a:t>222</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3456 2314</a:t>
                      </a:r>
                    </a:p>
                  </a:txBody>
                  <a:tcPr/>
                </a:tc>
              </a:tr>
              <a:tr h="325335">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3254 5676</a:t>
                      </a:r>
                    </a:p>
                  </a:txBody>
                  <a:tcPr/>
                </a:tc>
              </a:tr>
              <a:tr h="424256">
                <a:tc>
                  <a:txBody>
                    <a:bodyPr/>
                    <a:lstStyle/>
                    <a:p>
                      <a:r>
                        <a:rPr lang="en-AU" dirty="0" smtClean="0"/>
                        <a:t>333</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0402 697 495</a:t>
                      </a:r>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srcRect/>
          <a:stretch>
            <a:fillRect/>
          </a:stretch>
        </p:blipFill>
        <p:spPr bwMode="auto">
          <a:xfrm>
            <a:off x="419100" y="1476375"/>
            <a:ext cx="3500438" cy="2840038"/>
          </a:xfrm>
          <a:prstGeom prst="rect">
            <a:avLst/>
          </a:prstGeom>
          <a:noFill/>
          <a:ln w="9525">
            <a:noFill/>
            <a:miter lim="800000"/>
            <a:headEnd/>
            <a:tailEnd/>
          </a:ln>
        </p:spPr>
      </p:pic>
      <p:pic>
        <p:nvPicPr>
          <p:cNvPr id="30723" name="Picture 3"/>
          <p:cNvPicPr>
            <a:picLocks noChangeAspect="1" noChangeArrowheads="1"/>
          </p:cNvPicPr>
          <p:nvPr/>
        </p:nvPicPr>
        <p:blipFill>
          <a:blip r:embed="rId4"/>
          <a:srcRect/>
          <a:stretch>
            <a:fillRect/>
          </a:stretch>
        </p:blipFill>
        <p:spPr bwMode="auto">
          <a:xfrm>
            <a:off x="4919663" y="1476375"/>
            <a:ext cx="3867150" cy="2886075"/>
          </a:xfrm>
          <a:prstGeom prst="rect">
            <a:avLst/>
          </a:prstGeom>
          <a:noFill/>
          <a:ln w="9525">
            <a:noFill/>
            <a:miter lim="800000"/>
            <a:headEnd/>
            <a:tailEnd/>
          </a:ln>
        </p:spPr>
      </p:pic>
      <p:sp>
        <p:nvSpPr>
          <p:cNvPr id="30724" name="TextBox 5"/>
          <p:cNvSpPr txBox="1">
            <a:spLocks noChangeArrowheads="1"/>
          </p:cNvSpPr>
          <p:nvPr/>
        </p:nvSpPr>
        <p:spPr bwMode="auto">
          <a:xfrm>
            <a:off x="347663" y="1125538"/>
            <a:ext cx="3571875" cy="368300"/>
          </a:xfrm>
          <a:prstGeom prst="rect">
            <a:avLst/>
          </a:prstGeom>
          <a:noFill/>
          <a:ln w="9525">
            <a:noFill/>
            <a:miter lim="800000"/>
            <a:headEnd/>
            <a:tailEnd/>
          </a:ln>
        </p:spPr>
        <p:txBody>
          <a:bodyPr>
            <a:spAutoFit/>
          </a:bodyPr>
          <a:lstStyle/>
          <a:p>
            <a:r>
              <a:rPr lang="en-AU">
                <a:solidFill>
                  <a:srgbClr val="FF0000"/>
                </a:solidFill>
              </a:rPr>
              <a:t>Without NF2: </a:t>
            </a:r>
            <a:r>
              <a:rPr lang="en-AU" b="1">
                <a:solidFill>
                  <a:srgbClr val="FF0000"/>
                </a:solidFill>
              </a:rPr>
              <a:t>flat file</a:t>
            </a:r>
          </a:p>
        </p:txBody>
      </p:sp>
      <p:sp>
        <p:nvSpPr>
          <p:cNvPr id="30725" name="TextBox 6"/>
          <p:cNvSpPr txBox="1">
            <a:spLocks noChangeArrowheads="1"/>
          </p:cNvSpPr>
          <p:nvPr/>
        </p:nvSpPr>
        <p:spPr bwMode="auto">
          <a:xfrm>
            <a:off x="4848225" y="1125538"/>
            <a:ext cx="3571875" cy="369887"/>
          </a:xfrm>
          <a:prstGeom prst="rect">
            <a:avLst/>
          </a:prstGeom>
          <a:noFill/>
          <a:ln w="9525">
            <a:noFill/>
            <a:miter lim="800000"/>
            <a:headEnd/>
            <a:tailEnd/>
          </a:ln>
        </p:spPr>
        <p:txBody>
          <a:bodyPr>
            <a:spAutoFit/>
          </a:bodyPr>
          <a:lstStyle/>
          <a:p>
            <a:r>
              <a:rPr lang="en-AU">
                <a:solidFill>
                  <a:srgbClr val="FF0000"/>
                </a:solidFill>
              </a:rPr>
              <a:t>With NF2: </a:t>
            </a:r>
            <a:r>
              <a:rPr lang="en-AU" b="1">
                <a:solidFill>
                  <a:srgbClr val="FF0000"/>
                </a:solidFill>
              </a:rPr>
              <a:t>relational</a:t>
            </a:r>
          </a:p>
        </p:txBody>
      </p:sp>
      <p:sp>
        <p:nvSpPr>
          <p:cNvPr id="30726" name="TextBox 7"/>
          <p:cNvSpPr txBox="1">
            <a:spLocks noChangeArrowheads="1"/>
          </p:cNvSpPr>
          <p:nvPr/>
        </p:nvSpPr>
        <p:spPr bwMode="auto">
          <a:xfrm>
            <a:off x="1928813" y="4929188"/>
            <a:ext cx="5500687" cy="1323975"/>
          </a:xfrm>
          <a:prstGeom prst="rect">
            <a:avLst/>
          </a:prstGeom>
          <a:noFill/>
          <a:ln w="9525">
            <a:noFill/>
            <a:miter lim="800000"/>
            <a:headEnd/>
            <a:tailEnd/>
          </a:ln>
        </p:spPr>
        <p:txBody>
          <a:bodyPr>
            <a:spAutoFit/>
          </a:bodyPr>
          <a:lstStyle/>
          <a:p>
            <a:r>
              <a:rPr lang="en-AU" sz="2000"/>
              <a:t>Department data is only stored </a:t>
            </a:r>
            <a:r>
              <a:rPr lang="en-AU" sz="2000" i="1"/>
              <a:t>once</a:t>
            </a:r>
            <a:r>
              <a:rPr lang="en-AU" sz="2000"/>
              <a:t>. So:</a:t>
            </a:r>
          </a:p>
          <a:p>
            <a:pPr>
              <a:buFont typeface="Arial" charset="0"/>
              <a:buChar char="•"/>
            </a:pPr>
            <a:r>
              <a:rPr lang="en-AU" sz="2000"/>
              <a:t> Less storage space required</a:t>
            </a:r>
          </a:p>
          <a:p>
            <a:pPr>
              <a:buFont typeface="Arial" charset="0"/>
              <a:buChar char="•"/>
            </a:pPr>
            <a:r>
              <a:rPr lang="en-AU" sz="2000"/>
              <a:t> Department changes now only made </a:t>
            </a:r>
            <a:r>
              <a:rPr lang="en-AU" sz="2000" i="1"/>
              <a:t>once</a:t>
            </a:r>
            <a:r>
              <a:rPr lang="en-AU" sz="2000"/>
              <a:t>, not once for </a:t>
            </a:r>
            <a:r>
              <a:rPr lang="en-AU" sz="2000" i="1"/>
              <a:t>each worker in that dept</a:t>
            </a:r>
            <a:r>
              <a:rPr lang="en-AU" sz="2000"/>
              <a:t>!</a:t>
            </a:r>
          </a:p>
        </p:txBody>
      </p:sp>
      <p:sp>
        <p:nvSpPr>
          <p:cNvPr id="9" name="Right Arrow 8"/>
          <p:cNvSpPr/>
          <p:nvPr/>
        </p:nvSpPr>
        <p:spPr>
          <a:xfrm>
            <a:off x="4071938" y="2290763"/>
            <a:ext cx="785812" cy="6429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633412"/>
          </a:xfrm>
        </p:spPr>
        <p:txBody>
          <a:bodyPr/>
          <a:lstStyle/>
          <a:p>
            <a:r>
              <a:rPr lang="en-AU" smtClean="0"/>
              <a:t>2NF</a:t>
            </a:r>
          </a:p>
        </p:txBody>
      </p:sp>
      <p:sp>
        <p:nvSpPr>
          <p:cNvPr id="31747" name="Content Placeholder 4"/>
          <p:cNvSpPr>
            <a:spLocks noGrp="1"/>
          </p:cNvSpPr>
          <p:nvPr>
            <p:ph idx="1"/>
          </p:nvPr>
        </p:nvSpPr>
        <p:spPr>
          <a:xfrm>
            <a:off x="395288" y="3860800"/>
            <a:ext cx="8229600" cy="2293938"/>
          </a:xfrm>
        </p:spPr>
        <p:txBody>
          <a:bodyPr/>
          <a:lstStyle/>
          <a:p>
            <a:pPr>
              <a:buFont typeface="Arial" charset="0"/>
              <a:buNone/>
            </a:pPr>
            <a:r>
              <a:rPr lang="en-AU" sz="2000" smtClean="0"/>
              <a:t>The table above is a problem. </a:t>
            </a:r>
          </a:p>
          <a:p>
            <a:pPr>
              <a:buFont typeface="Arial" charset="0"/>
              <a:buNone/>
            </a:pPr>
            <a:r>
              <a:rPr lang="en-AU" sz="2000" smtClean="0"/>
              <a:t>Let’s say {Model Full Name} is the primary key.</a:t>
            </a:r>
          </a:p>
          <a:p>
            <a:pPr>
              <a:buFont typeface="Arial" charset="0"/>
              <a:buNone/>
            </a:pPr>
            <a:r>
              <a:rPr lang="en-AU" sz="2000" smtClean="0"/>
              <a:t>The {Manufacturer Country} field is based on the {Manufacturer} field, and will need to be constantly updated if manufacturers change their location.</a:t>
            </a:r>
          </a:p>
          <a:p>
            <a:pPr>
              <a:buFont typeface="Arial" charset="0"/>
              <a:buNone/>
            </a:pPr>
            <a:r>
              <a:rPr lang="en-AU" sz="2000" smtClean="0"/>
              <a:t>To be properly 2NF, you’d need to do this…</a:t>
            </a:r>
          </a:p>
          <a:p>
            <a:pPr>
              <a:buFont typeface="Arial" charset="0"/>
              <a:buNone/>
            </a:pPr>
            <a:endParaRPr lang="en-AU" smtClean="0"/>
          </a:p>
        </p:txBody>
      </p:sp>
      <p:pic>
        <p:nvPicPr>
          <p:cNvPr id="31748" name="Picture 3"/>
          <p:cNvPicPr>
            <a:picLocks noChangeAspect="1" noChangeArrowheads="1"/>
          </p:cNvPicPr>
          <p:nvPr/>
        </p:nvPicPr>
        <p:blipFill>
          <a:blip r:embed="rId2"/>
          <a:srcRect/>
          <a:stretch>
            <a:fillRect/>
          </a:stretch>
        </p:blipFill>
        <p:spPr bwMode="auto">
          <a:xfrm>
            <a:off x="1187450" y="908050"/>
            <a:ext cx="5991225"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633412"/>
          </a:xfrm>
        </p:spPr>
        <p:txBody>
          <a:bodyPr/>
          <a:lstStyle/>
          <a:p>
            <a:r>
              <a:rPr lang="en-AU" smtClean="0"/>
              <a:t>2NF</a:t>
            </a:r>
          </a:p>
        </p:txBody>
      </p:sp>
      <p:pic>
        <p:nvPicPr>
          <p:cNvPr id="32771" name="Picture 2"/>
          <p:cNvPicPr>
            <a:picLocks noChangeAspect="1" noChangeArrowheads="1"/>
          </p:cNvPicPr>
          <p:nvPr/>
        </p:nvPicPr>
        <p:blipFill>
          <a:blip r:embed="rId2"/>
          <a:srcRect/>
          <a:stretch>
            <a:fillRect/>
          </a:stretch>
        </p:blipFill>
        <p:spPr bwMode="auto">
          <a:xfrm>
            <a:off x="684213" y="1196975"/>
            <a:ext cx="1200150" cy="2438400"/>
          </a:xfrm>
          <a:prstGeom prst="rect">
            <a:avLst/>
          </a:prstGeom>
          <a:noFill/>
          <a:ln w="9525">
            <a:noFill/>
            <a:miter lim="800000"/>
            <a:headEnd/>
            <a:tailEnd/>
          </a:ln>
        </p:spPr>
      </p:pic>
      <p:pic>
        <p:nvPicPr>
          <p:cNvPr id="32772" name="Picture 3"/>
          <p:cNvPicPr>
            <a:picLocks noChangeAspect="1" noChangeArrowheads="1"/>
          </p:cNvPicPr>
          <p:nvPr/>
        </p:nvPicPr>
        <p:blipFill>
          <a:blip r:embed="rId3"/>
          <a:srcRect/>
          <a:stretch>
            <a:fillRect/>
          </a:stretch>
        </p:blipFill>
        <p:spPr bwMode="auto">
          <a:xfrm>
            <a:off x="5364163" y="1268413"/>
            <a:ext cx="1866900" cy="2362200"/>
          </a:xfrm>
          <a:prstGeom prst="rect">
            <a:avLst/>
          </a:prstGeom>
          <a:noFill/>
          <a:ln w="9525">
            <a:noFill/>
            <a:miter lim="800000"/>
            <a:headEnd/>
            <a:tailEnd/>
          </a:ln>
        </p:spPr>
      </p:pic>
      <p:pic>
        <p:nvPicPr>
          <p:cNvPr id="32773" name="Picture 4"/>
          <p:cNvPicPr>
            <a:picLocks noChangeAspect="1" noChangeArrowheads="1"/>
          </p:cNvPicPr>
          <p:nvPr/>
        </p:nvPicPr>
        <p:blipFill>
          <a:blip r:embed="rId4"/>
          <a:srcRect/>
          <a:stretch>
            <a:fillRect/>
          </a:stretch>
        </p:blipFill>
        <p:spPr bwMode="auto">
          <a:xfrm>
            <a:off x="2268538" y="1052513"/>
            <a:ext cx="2943225"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74638"/>
            <a:ext cx="8229600" cy="633412"/>
          </a:xfrm>
        </p:spPr>
        <p:txBody>
          <a:bodyPr/>
          <a:lstStyle/>
          <a:p>
            <a:r>
              <a:rPr lang="en-AU" smtClean="0"/>
              <a:t>2NF</a:t>
            </a:r>
          </a:p>
        </p:txBody>
      </p:sp>
      <p:pic>
        <p:nvPicPr>
          <p:cNvPr id="33795"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3796" name="Picture 3"/>
          <p:cNvPicPr>
            <a:picLocks noChangeAspect="1" noChangeArrowheads="1"/>
          </p:cNvPicPr>
          <p:nvPr/>
        </p:nvPicPr>
        <p:blipFill>
          <a:blip r:embed="rId3"/>
          <a:srcRect/>
          <a:stretch>
            <a:fillRect/>
          </a:stretch>
        </p:blipFill>
        <p:spPr bwMode="auto">
          <a:xfrm>
            <a:off x="1908175" y="2952750"/>
            <a:ext cx="1866900" cy="2362200"/>
          </a:xfrm>
          <a:prstGeom prst="rect">
            <a:avLst/>
          </a:prstGeom>
          <a:noFill/>
          <a:ln w="9525">
            <a:noFill/>
            <a:miter lim="800000"/>
            <a:headEnd/>
            <a:tailEnd/>
          </a:ln>
        </p:spPr>
      </p:pic>
      <p:pic>
        <p:nvPicPr>
          <p:cNvPr id="33797"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sp>
        <p:nvSpPr>
          <p:cNvPr id="33798" name="TextBox 5"/>
          <p:cNvSpPr txBox="1">
            <a:spLocks noChangeArrowheads="1"/>
          </p:cNvSpPr>
          <p:nvPr/>
        </p:nvSpPr>
        <p:spPr bwMode="auto">
          <a:xfrm>
            <a:off x="611188" y="1700213"/>
            <a:ext cx="3313112" cy="831850"/>
          </a:xfrm>
          <a:prstGeom prst="rect">
            <a:avLst/>
          </a:prstGeom>
          <a:noFill/>
          <a:ln w="9525">
            <a:noFill/>
            <a:miter lim="800000"/>
            <a:headEnd/>
            <a:tailEnd/>
          </a:ln>
        </p:spPr>
        <p:txBody>
          <a:bodyPr>
            <a:spAutoFit/>
          </a:bodyPr>
          <a:lstStyle/>
          <a:p>
            <a:r>
              <a:rPr lang="en-AU" sz="2400">
                <a:solidFill>
                  <a:srgbClr val="FF0000"/>
                </a:solidFill>
              </a:rPr>
              <a:t>Break the data into two tables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633412"/>
          </a:xfrm>
        </p:spPr>
        <p:txBody>
          <a:bodyPr/>
          <a:lstStyle/>
          <a:p>
            <a:r>
              <a:rPr lang="en-AU" smtClean="0"/>
              <a:t>2NF</a:t>
            </a:r>
          </a:p>
        </p:txBody>
      </p:sp>
      <p:pic>
        <p:nvPicPr>
          <p:cNvPr id="34819"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4820" name="Picture 3"/>
          <p:cNvPicPr>
            <a:picLocks noChangeAspect="1" noChangeArrowheads="1"/>
          </p:cNvPicPr>
          <p:nvPr/>
        </p:nvPicPr>
        <p:blipFill>
          <a:blip r:embed="rId3"/>
          <a:srcRect/>
          <a:stretch>
            <a:fillRect/>
          </a:stretch>
        </p:blipFill>
        <p:spPr bwMode="auto">
          <a:xfrm>
            <a:off x="1908175" y="2952750"/>
            <a:ext cx="1866900" cy="2362200"/>
          </a:xfrm>
          <a:prstGeom prst="rect">
            <a:avLst/>
          </a:prstGeom>
          <a:noFill/>
          <a:ln w="9525">
            <a:noFill/>
            <a:miter lim="800000"/>
            <a:headEnd/>
            <a:tailEnd/>
          </a:ln>
        </p:spPr>
      </p:pic>
      <p:pic>
        <p:nvPicPr>
          <p:cNvPr id="34821"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pic>
        <p:nvPicPr>
          <p:cNvPr id="34822" name="Picture 2"/>
          <p:cNvPicPr>
            <a:picLocks noChangeAspect="1" noChangeArrowheads="1"/>
          </p:cNvPicPr>
          <p:nvPr/>
        </p:nvPicPr>
        <p:blipFill>
          <a:blip r:embed="rId2"/>
          <a:srcRect/>
          <a:stretch>
            <a:fillRect/>
          </a:stretch>
        </p:blipFill>
        <p:spPr bwMode="auto">
          <a:xfrm>
            <a:off x="4500563" y="2479675"/>
            <a:ext cx="1200150" cy="2438400"/>
          </a:xfrm>
          <a:prstGeom prst="rect">
            <a:avLst/>
          </a:prstGeom>
          <a:noFill/>
          <a:ln w="9525">
            <a:noFill/>
            <a:miter lim="800000"/>
            <a:headEnd/>
            <a:tailEnd/>
          </a:ln>
        </p:spPr>
      </p:pic>
      <p:sp>
        <p:nvSpPr>
          <p:cNvPr id="34823" name="TextBox 6"/>
          <p:cNvSpPr txBox="1">
            <a:spLocks noChangeArrowheads="1"/>
          </p:cNvSpPr>
          <p:nvPr/>
        </p:nvSpPr>
        <p:spPr bwMode="auto">
          <a:xfrm>
            <a:off x="611188" y="1700213"/>
            <a:ext cx="3313112" cy="831850"/>
          </a:xfrm>
          <a:prstGeom prst="rect">
            <a:avLst/>
          </a:prstGeom>
          <a:noFill/>
          <a:ln w="9525">
            <a:noFill/>
            <a:miter lim="800000"/>
            <a:headEnd/>
            <a:tailEnd/>
          </a:ln>
        </p:spPr>
        <p:txBody>
          <a:bodyPr>
            <a:spAutoFit/>
          </a:bodyPr>
          <a:lstStyle/>
          <a:p>
            <a:r>
              <a:rPr lang="en-AU" sz="2400">
                <a:solidFill>
                  <a:srgbClr val="FF0000"/>
                </a:solidFill>
              </a:rPr>
              <a:t>Make the same key fields in each table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4638"/>
            <a:ext cx="8229600" cy="633412"/>
          </a:xfrm>
        </p:spPr>
        <p:txBody>
          <a:bodyPr/>
          <a:lstStyle/>
          <a:p>
            <a:r>
              <a:rPr lang="en-AU" smtClean="0"/>
              <a:t>2NF</a:t>
            </a:r>
          </a:p>
        </p:txBody>
      </p:sp>
      <p:pic>
        <p:nvPicPr>
          <p:cNvPr id="35843" name="Picture 2"/>
          <p:cNvPicPr>
            <a:picLocks noChangeAspect="1" noChangeArrowheads="1"/>
          </p:cNvPicPr>
          <p:nvPr/>
        </p:nvPicPr>
        <p:blipFill>
          <a:blip r:embed="rId2"/>
          <a:srcRect/>
          <a:stretch>
            <a:fillRect/>
          </a:stretch>
        </p:blipFill>
        <p:spPr bwMode="auto">
          <a:xfrm>
            <a:off x="755650" y="2924175"/>
            <a:ext cx="1200150" cy="2438400"/>
          </a:xfrm>
          <a:prstGeom prst="rect">
            <a:avLst/>
          </a:prstGeom>
          <a:noFill/>
          <a:ln w="9525">
            <a:noFill/>
            <a:miter lim="800000"/>
            <a:headEnd/>
            <a:tailEnd/>
          </a:ln>
        </p:spPr>
      </p:pic>
      <p:pic>
        <p:nvPicPr>
          <p:cNvPr id="35844" name="Picture 3"/>
          <p:cNvPicPr>
            <a:picLocks noChangeAspect="1" noChangeArrowheads="1"/>
          </p:cNvPicPr>
          <p:nvPr/>
        </p:nvPicPr>
        <p:blipFill>
          <a:blip r:embed="rId3"/>
          <a:srcRect/>
          <a:stretch>
            <a:fillRect/>
          </a:stretch>
        </p:blipFill>
        <p:spPr bwMode="auto">
          <a:xfrm>
            <a:off x="1935163" y="2952750"/>
            <a:ext cx="1866900" cy="2362200"/>
          </a:xfrm>
          <a:prstGeom prst="rect">
            <a:avLst/>
          </a:prstGeom>
          <a:noFill/>
          <a:ln w="9525">
            <a:noFill/>
            <a:miter lim="800000"/>
            <a:headEnd/>
            <a:tailEnd/>
          </a:ln>
        </p:spPr>
      </p:pic>
      <p:pic>
        <p:nvPicPr>
          <p:cNvPr id="35845" name="Picture 4"/>
          <p:cNvPicPr>
            <a:picLocks noChangeAspect="1" noChangeArrowheads="1"/>
          </p:cNvPicPr>
          <p:nvPr/>
        </p:nvPicPr>
        <p:blipFill>
          <a:blip r:embed="rId4"/>
          <a:srcRect/>
          <a:stretch>
            <a:fillRect/>
          </a:stretch>
        </p:blipFill>
        <p:spPr bwMode="auto">
          <a:xfrm>
            <a:off x="5651500" y="2205038"/>
            <a:ext cx="2943225" cy="2657475"/>
          </a:xfrm>
          <a:prstGeom prst="rect">
            <a:avLst/>
          </a:prstGeom>
          <a:noFill/>
          <a:ln w="9525">
            <a:noFill/>
            <a:miter lim="800000"/>
            <a:headEnd/>
            <a:tailEnd/>
          </a:ln>
        </p:spPr>
      </p:pic>
      <p:pic>
        <p:nvPicPr>
          <p:cNvPr id="35846" name="Picture 2"/>
          <p:cNvPicPr>
            <a:picLocks noChangeAspect="1" noChangeArrowheads="1"/>
          </p:cNvPicPr>
          <p:nvPr/>
        </p:nvPicPr>
        <p:blipFill>
          <a:blip r:embed="rId2"/>
          <a:srcRect/>
          <a:stretch>
            <a:fillRect/>
          </a:stretch>
        </p:blipFill>
        <p:spPr bwMode="auto">
          <a:xfrm>
            <a:off x="4500563" y="2490788"/>
            <a:ext cx="1200150" cy="2438400"/>
          </a:xfrm>
          <a:prstGeom prst="rect">
            <a:avLst/>
          </a:prstGeom>
          <a:noFill/>
          <a:ln w="9525">
            <a:noFill/>
            <a:miter lim="800000"/>
            <a:headEnd/>
            <a:tailEnd/>
          </a:ln>
        </p:spPr>
      </p:pic>
      <p:cxnSp>
        <p:nvCxnSpPr>
          <p:cNvPr id="8" name="Elbow Connector 7"/>
          <p:cNvCxnSpPr>
            <a:stCxn id="17410" idx="2"/>
            <a:endCxn id="6" idx="2"/>
          </p:cNvCxnSpPr>
          <p:nvPr/>
        </p:nvCxnSpPr>
        <p:spPr>
          <a:xfrm rot="5400000" flipH="1" flipV="1">
            <a:off x="3011488" y="3273425"/>
            <a:ext cx="433387" cy="3744913"/>
          </a:xfrm>
          <a:prstGeom prst="bentConnector3">
            <a:avLst>
              <a:gd name="adj1" fmla="val -52707"/>
            </a:avLst>
          </a:prstGeom>
          <a:ln>
            <a:solidFill>
              <a:schemeClr val="tx1">
                <a:alpha val="93000"/>
              </a:schemeClr>
            </a:solidFill>
            <a:tailEnd type="arrow"/>
          </a:ln>
        </p:spPr>
        <p:style>
          <a:lnRef idx="1">
            <a:schemeClr val="accent1"/>
          </a:lnRef>
          <a:fillRef idx="0">
            <a:schemeClr val="accent1"/>
          </a:fillRef>
          <a:effectRef idx="0">
            <a:schemeClr val="accent1"/>
          </a:effectRef>
          <a:fontRef idx="minor">
            <a:schemeClr val="tx1"/>
          </a:fontRef>
        </p:style>
      </p:cxnSp>
      <p:sp>
        <p:nvSpPr>
          <p:cNvPr id="35848" name="TextBox 8"/>
          <p:cNvSpPr txBox="1">
            <a:spLocks noChangeArrowheads="1"/>
          </p:cNvSpPr>
          <p:nvPr/>
        </p:nvSpPr>
        <p:spPr bwMode="auto">
          <a:xfrm>
            <a:off x="2124075" y="5805488"/>
            <a:ext cx="4895850" cy="830262"/>
          </a:xfrm>
          <a:prstGeom prst="rect">
            <a:avLst/>
          </a:prstGeom>
          <a:noFill/>
          <a:ln w="9525">
            <a:noFill/>
            <a:miter lim="800000"/>
            <a:headEnd/>
            <a:tailEnd/>
          </a:ln>
        </p:spPr>
        <p:txBody>
          <a:bodyPr>
            <a:spAutoFit/>
          </a:bodyPr>
          <a:lstStyle/>
          <a:p>
            <a:r>
              <a:rPr lang="en-AU" sz="2400">
                <a:solidFill>
                  <a:srgbClr val="FF0000"/>
                </a:solidFill>
              </a:rPr>
              <a:t>Set up the relationship between the key fields in each table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AU" smtClean="0"/>
              <a:t>3NF</a:t>
            </a:r>
          </a:p>
        </p:txBody>
      </p:sp>
      <p:sp>
        <p:nvSpPr>
          <p:cNvPr id="37891" name="Content Placeholder 2"/>
          <p:cNvSpPr>
            <a:spLocks noGrp="1"/>
          </p:cNvSpPr>
          <p:nvPr>
            <p:ph idx="1"/>
          </p:nvPr>
        </p:nvSpPr>
        <p:spPr>
          <a:xfrm>
            <a:off x="457200" y="1341438"/>
            <a:ext cx="8229600" cy="4784725"/>
          </a:xfrm>
        </p:spPr>
        <p:txBody>
          <a:bodyPr/>
          <a:lstStyle/>
          <a:p>
            <a:pPr marL="0" indent="0">
              <a:buFont typeface="Arial" charset="0"/>
              <a:buNone/>
              <a:defRPr/>
            </a:pPr>
            <a:r>
              <a:rPr lang="en-AU" sz="2800" dirty="0" smtClean="0"/>
              <a:t>Third normal form (3NF) goes one step further</a:t>
            </a:r>
          </a:p>
          <a:p>
            <a:pPr>
              <a:defRPr/>
            </a:pPr>
            <a:r>
              <a:rPr lang="en-AU" sz="2800" dirty="0" smtClean="0"/>
              <a:t>Use codes to minimize the amount of storage </a:t>
            </a:r>
          </a:p>
          <a:p>
            <a:pPr>
              <a:defRPr/>
            </a:pPr>
            <a:r>
              <a:rPr lang="en-AU" sz="2800" dirty="0" smtClean="0"/>
              <a:t>Use codes as links to other tables so can find any information</a:t>
            </a:r>
          </a:p>
          <a:p>
            <a:pPr>
              <a:defRPr/>
            </a:pPr>
            <a:r>
              <a:rPr lang="en-AU" sz="2800" dirty="0" smtClean="0"/>
              <a:t>Sets up relationships between tables</a:t>
            </a:r>
          </a:p>
          <a:p>
            <a:pPr>
              <a:defRPr/>
            </a:pPr>
            <a:r>
              <a:rPr lang="en-AU" sz="2800" dirty="0" smtClean="0"/>
              <a:t>In each table only need to have fields that are dependant on the primary key</a:t>
            </a:r>
          </a:p>
          <a:p>
            <a:pPr>
              <a:defRPr/>
            </a:pPr>
            <a:r>
              <a:rPr lang="en-AU" sz="2800" dirty="0" smtClean="0"/>
              <a:t>Also divides data as reference and transaction data.</a:t>
            </a:r>
          </a:p>
          <a:p>
            <a:pPr>
              <a:defRPr/>
            </a:pPr>
            <a:endParaRPr lang="en-AU" dirty="0" smtClean="0"/>
          </a:p>
          <a:p>
            <a:pPr>
              <a:defRPr/>
            </a:pPr>
            <a:endParaRPr lang="en-AU" dirty="0" smtClean="0"/>
          </a:p>
          <a:p>
            <a:pPr>
              <a:defRPr/>
            </a:pPr>
            <a:endParaRPr lang="en-AU" dirty="0" smtClean="0"/>
          </a:p>
        </p:txBody>
      </p:sp>
    </p:spTree>
    <p:extLst>
      <p:ext uri="{BB962C8B-B14F-4D97-AF65-F5344CB8AC3E}">
        <p14:creationId xmlns:p14="http://schemas.microsoft.com/office/powerpoint/2010/main" val="102779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fade">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fade">
                                      <p:cBhvr>
                                        <p:cTn id="17" dur="500"/>
                                        <p:tgtEl>
                                          <p:spTgt spid="37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fade">
                                      <p:cBhvr>
                                        <p:cTn id="22" dur="500"/>
                                        <p:tgtEl>
                                          <p:spTgt spid="378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891">
                                            <p:txEl>
                                              <p:pRg st="4" end="4"/>
                                            </p:txEl>
                                          </p:spTgt>
                                        </p:tgtEl>
                                        <p:attrNameLst>
                                          <p:attrName>style.visibility</p:attrName>
                                        </p:attrNameLst>
                                      </p:cBhvr>
                                      <p:to>
                                        <p:strVal val="visible"/>
                                      </p:to>
                                    </p:set>
                                    <p:animEffect transition="in" filter="fade">
                                      <p:cBhvr>
                                        <p:cTn id="27" dur="500"/>
                                        <p:tgtEl>
                                          <p:spTgt spid="378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7891">
                                            <p:txEl>
                                              <p:pRg st="5" end="5"/>
                                            </p:txEl>
                                          </p:spTgt>
                                        </p:tgtEl>
                                        <p:attrNameLst>
                                          <p:attrName>style.visibility</p:attrName>
                                        </p:attrNameLst>
                                      </p:cBhvr>
                                      <p:to>
                                        <p:strVal val="visible"/>
                                      </p:to>
                                    </p:set>
                                    <p:animEffect transition="in" filter="fade">
                                      <p:cBhvr>
                                        <p:cTn id="3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633412"/>
          </a:xfrm>
        </p:spPr>
        <p:txBody>
          <a:bodyPr/>
          <a:lstStyle/>
          <a:p>
            <a:r>
              <a:rPr lang="en-AU" smtClean="0"/>
              <a:t> Using the previous example - 2NF</a:t>
            </a:r>
          </a:p>
        </p:txBody>
      </p:sp>
      <p:graphicFrame>
        <p:nvGraphicFramePr>
          <p:cNvPr id="9" name="Table 8"/>
          <p:cNvGraphicFramePr>
            <a:graphicFrameLocks noGrp="1"/>
          </p:cNvGraphicFramePr>
          <p:nvPr/>
        </p:nvGraphicFramePr>
        <p:xfrm>
          <a:off x="325438" y="1239838"/>
          <a:ext cx="4176464" cy="2041808"/>
        </p:xfrm>
        <a:graphic>
          <a:graphicData uri="http://schemas.openxmlformats.org/drawingml/2006/table">
            <a:tbl>
              <a:tblPr>
                <a:tableStyleId>{5C22544A-7EE6-4342-B048-85BDC9FD1C3A}</a:tableStyleId>
              </a:tblPr>
              <a:tblGrid>
                <a:gridCol w="1845124"/>
                <a:gridCol w="2331340"/>
              </a:tblGrid>
              <a:tr h="361137">
                <a:tc>
                  <a:txBody>
                    <a:bodyPr/>
                    <a:lstStyle/>
                    <a:p>
                      <a:pPr algn="l" fontAlgn="b"/>
                      <a:r>
                        <a:rPr lang="en-AU" sz="1600" b="1" u="none" strike="noStrike" dirty="0">
                          <a:effectLst/>
                        </a:rPr>
                        <a:t>Manufacturer</a:t>
                      </a:r>
                      <a:endParaRPr lang="en-AU" sz="1600" b="1" i="0" u="none" strike="noStrike" dirty="0">
                        <a:solidFill>
                          <a:srgbClr val="000000"/>
                        </a:solidFill>
                        <a:effectLst/>
                        <a:latin typeface="Calibri"/>
                      </a:endParaRPr>
                    </a:p>
                  </a:txBody>
                  <a:tcPr marL="9525" marR="9525" marT="9525" marB="0" anchor="b">
                    <a:solidFill>
                      <a:schemeClr val="accent3">
                        <a:lumMod val="60000"/>
                        <a:lumOff val="40000"/>
                      </a:schemeClr>
                    </a:solidFill>
                  </a:tcPr>
                </a:tc>
                <a:tc>
                  <a:txBody>
                    <a:bodyPr/>
                    <a:lstStyle/>
                    <a:p>
                      <a:pPr algn="l" fontAlgn="b"/>
                      <a:r>
                        <a:rPr lang="en-AU" sz="1600" b="1" u="none" strike="noStrike" dirty="0">
                          <a:effectLst/>
                        </a:rPr>
                        <a:t>Manufacturer Country</a:t>
                      </a:r>
                      <a:endParaRPr lang="en-AU" sz="1600" b="1" i="0" u="none" strike="noStrike" dirty="0">
                        <a:solidFill>
                          <a:srgbClr val="000000"/>
                        </a:solidFill>
                        <a:effectLst/>
                        <a:latin typeface="Calibri"/>
                      </a:endParaRPr>
                    </a:p>
                  </a:txBody>
                  <a:tcPr marL="9525" marR="9525" marT="9525" marB="0" anchor="b">
                    <a:solidFill>
                      <a:schemeClr val="accent3">
                        <a:lumMod val="60000"/>
                        <a:lumOff val="40000"/>
                      </a:schemeClr>
                    </a:solidFill>
                  </a:tcPr>
                </a:tc>
              </a:tr>
              <a:tr h="347246">
                <a:tc>
                  <a:txBody>
                    <a:bodyPr/>
                    <a:lstStyle/>
                    <a:p>
                      <a:pPr algn="l" fontAlgn="b"/>
                      <a:r>
                        <a:rPr lang="en-AU" sz="1600" b="1" u="none" strike="noStrike" dirty="0">
                          <a:effectLst/>
                        </a:rPr>
                        <a:t>Forte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Italy</a:t>
                      </a:r>
                      <a:endParaRPr lang="en-AU" sz="1600" b="1" i="0" u="none" strike="noStrike" dirty="0">
                        <a:solidFill>
                          <a:srgbClr val="000000"/>
                        </a:solidFill>
                        <a:effectLst/>
                        <a:latin typeface="Calibri"/>
                      </a:endParaRPr>
                    </a:p>
                  </a:txBody>
                  <a:tcPr marL="9525" marR="9525" marT="9525" marB="0" anchor="b"/>
                </a:tc>
              </a:tr>
              <a:tr h="347246">
                <a:tc>
                  <a:txBody>
                    <a:bodyPr/>
                    <a:lstStyle/>
                    <a:p>
                      <a:pPr algn="l" fontAlgn="b"/>
                      <a:r>
                        <a:rPr lang="en-AU" sz="1600" b="1" u="none" strike="noStrike" dirty="0">
                          <a:effectLst/>
                        </a:rPr>
                        <a:t>Dent-o-Fresh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USA</a:t>
                      </a:r>
                      <a:endParaRPr lang="en-AU" sz="1600" b="1" i="0" u="none" strike="noStrike" dirty="0">
                        <a:solidFill>
                          <a:srgbClr val="000000"/>
                        </a:solidFill>
                        <a:effectLst/>
                        <a:latin typeface="Calibri"/>
                      </a:endParaRPr>
                    </a:p>
                  </a:txBody>
                  <a:tcPr marL="9525" marR="9525" marT="9525" marB="0" anchor="b"/>
                </a:tc>
              </a:tr>
              <a:tr h="347246">
                <a:tc>
                  <a:txBody>
                    <a:bodyPr/>
                    <a:lstStyle/>
                    <a:p>
                      <a:pPr algn="l" fontAlgn="b"/>
                      <a:r>
                        <a:rPr lang="en-AU" sz="1600" b="1" u="none" strike="noStrike">
                          <a:effectLst/>
                        </a:rPr>
                        <a:t>Kobayashi</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Japan</a:t>
                      </a:r>
                      <a:endParaRPr lang="en-AU" sz="1600" b="1" i="0" u="none" strike="noStrike" dirty="0">
                        <a:solidFill>
                          <a:srgbClr val="000000"/>
                        </a:solidFill>
                        <a:effectLst/>
                        <a:latin typeface="Calibri"/>
                      </a:endParaRPr>
                    </a:p>
                  </a:txBody>
                  <a:tcPr marL="9525" marR="9525" marT="9525" marB="0" anchor="b"/>
                </a:tc>
              </a:tr>
              <a:tr h="347246">
                <a:tc>
                  <a:txBody>
                    <a:bodyPr/>
                    <a:lstStyle/>
                    <a:p>
                      <a:pPr algn="l" fontAlgn="b"/>
                      <a:r>
                        <a:rPr lang="en-AU" sz="1600" b="1" u="none" strike="noStrike" dirty="0">
                          <a:effectLst/>
                        </a:rPr>
                        <a:t>Hoch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Germany</a:t>
                      </a:r>
                      <a:endParaRPr lang="en-AU" sz="1600" b="1" i="0" u="none" strike="noStrike" dirty="0">
                        <a:solidFill>
                          <a:srgbClr val="000000"/>
                        </a:solidFill>
                        <a:effectLst/>
                        <a:latin typeface="Calibri"/>
                      </a:endParaRPr>
                    </a:p>
                  </a:txBody>
                  <a:tcPr marL="9525" marR="9525" marT="9525" marB="0" anchor="b"/>
                </a:tc>
              </a:tr>
              <a:tr h="291687">
                <a:tc>
                  <a:txBody>
                    <a:bodyPr/>
                    <a:lstStyle/>
                    <a:p>
                      <a:pPr algn="l" fontAlgn="b"/>
                      <a:r>
                        <a:rPr lang="en-AU" sz="1600" u="none" strike="noStrike" dirty="0">
                          <a:effectLst/>
                        </a:rPr>
                        <a:t> </a:t>
                      </a:r>
                      <a:endParaRPr lang="en-AU" sz="1600" b="0" i="0" u="none" strike="noStrike" dirty="0">
                        <a:solidFill>
                          <a:srgbClr val="000000"/>
                        </a:solidFill>
                        <a:effectLst/>
                        <a:latin typeface="Calibri"/>
                      </a:endParaRPr>
                    </a:p>
                  </a:txBody>
                  <a:tcPr marL="9525" marR="9525" marT="9525" marB="0" anchor="b"/>
                </a:tc>
                <a:tc>
                  <a:txBody>
                    <a:bodyPr/>
                    <a:lstStyle/>
                    <a:p>
                      <a:pPr algn="l" fontAlgn="b"/>
                      <a:r>
                        <a:rPr lang="en-AU" sz="1600" u="none" strike="noStrike" dirty="0">
                          <a:effectLst/>
                        </a:rPr>
                        <a:t> </a:t>
                      </a:r>
                      <a:endParaRPr lang="en-AU" sz="1600" b="0" i="0" u="none" strike="noStrike" dirty="0">
                        <a:solidFill>
                          <a:srgbClr val="000000"/>
                        </a:solidFill>
                        <a:effectLst/>
                        <a:latin typeface="Calibri"/>
                      </a:endParaRPr>
                    </a:p>
                  </a:txBody>
                  <a:tcPr marL="9525" marR="9525" marT="9525" marB="0" anchor="b"/>
                </a:tc>
              </a:tr>
            </a:tbl>
          </a:graphicData>
        </a:graphic>
      </p:graphicFrame>
      <p:graphicFrame>
        <p:nvGraphicFramePr>
          <p:cNvPr id="2" name="Table 1"/>
          <p:cNvGraphicFramePr>
            <a:graphicFrameLocks noGrp="1"/>
          </p:cNvGraphicFramePr>
          <p:nvPr/>
        </p:nvGraphicFramePr>
        <p:xfrm>
          <a:off x="3419475" y="3716338"/>
          <a:ext cx="5310944" cy="2910293"/>
        </p:xfrm>
        <a:graphic>
          <a:graphicData uri="http://schemas.openxmlformats.org/drawingml/2006/table">
            <a:tbl>
              <a:tblPr>
                <a:tableStyleId>{5C22544A-7EE6-4342-B048-85BDC9FD1C3A}</a:tableStyleId>
              </a:tblPr>
              <a:tblGrid>
                <a:gridCol w="1522311"/>
                <a:gridCol w="1923460"/>
                <a:gridCol w="1865173"/>
              </a:tblGrid>
              <a:tr h="271093">
                <a:tc>
                  <a:txBody>
                    <a:bodyPr/>
                    <a:lstStyle/>
                    <a:p>
                      <a:pPr algn="l" fontAlgn="b"/>
                      <a:r>
                        <a:rPr lang="en-AU" sz="1600" b="1" u="none" strike="noStrike" dirty="0">
                          <a:effectLst/>
                        </a:rPr>
                        <a:t>Manufacturer</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l" fontAlgn="b"/>
                      <a:r>
                        <a:rPr lang="en-AU" sz="1600" b="1" u="none" strike="noStrike" dirty="0">
                          <a:effectLst/>
                        </a:rPr>
                        <a:t>Model</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l" fontAlgn="b"/>
                      <a:r>
                        <a:rPr lang="en-AU" sz="1600" b="1" u="none" strike="noStrike" dirty="0" smtClean="0">
                          <a:effectLst/>
                        </a:rPr>
                        <a:t>Model Full Name</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r>
              <a:tr h="366780">
                <a:tc>
                  <a:txBody>
                    <a:bodyPr/>
                    <a:lstStyle/>
                    <a:p>
                      <a:pPr algn="l" fontAlgn="b"/>
                      <a:r>
                        <a:rPr lang="en-AU" sz="1600" b="1" u="none" strike="noStrike" dirty="0">
                          <a:effectLst/>
                        </a:rPr>
                        <a:t>Forte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X-Prime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Forte X-Prime</a:t>
                      </a:r>
                      <a:endParaRPr lang="en-AU" sz="1600" b="1" i="0" u="none" strike="noStrike">
                        <a:solidFill>
                          <a:srgbClr val="000000"/>
                        </a:solidFill>
                        <a:effectLst/>
                        <a:latin typeface="Calibri"/>
                      </a:endParaRPr>
                    </a:p>
                  </a:txBody>
                  <a:tcPr marL="9525" marR="9525" marT="9525" marB="0" anchor="b"/>
                </a:tc>
              </a:tr>
              <a:tr h="366780">
                <a:tc>
                  <a:txBody>
                    <a:bodyPr/>
                    <a:lstStyle/>
                    <a:p>
                      <a:pPr algn="l" fontAlgn="b"/>
                      <a:r>
                        <a:rPr lang="en-AU" sz="1600" b="1" u="none" strike="noStrike" dirty="0">
                          <a:effectLst/>
                        </a:rPr>
                        <a:t>Forte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Ultraclean</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Forte Ultraclean</a:t>
                      </a:r>
                      <a:endParaRPr lang="en-AU" sz="1600" b="1" i="0" u="none" strike="noStrike" dirty="0">
                        <a:solidFill>
                          <a:srgbClr val="000000"/>
                        </a:solidFill>
                        <a:effectLst/>
                        <a:latin typeface="Calibri"/>
                      </a:endParaRPr>
                    </a:p>
                  </a:txBody>
                  <a:tcPr marL="9525" marR="9525" marT="9525" marB="0" anchor="b"/>
                </a:tc>
              </a:tr>
              <a:tr h="366780">
                <a:tc>
                  <a:txBody>
                    <a:bodyPr/>
                    <a:lstStyle/>
                    <a:p>
                      <a:pPr algn="l" fontAlgn="b"/>
                      <a:r>
                        <a:rPr lang="en-AU" sz="1600" b="1" u="none" strike="noStrike" dirty="0">
                          <a:effectLst/>
                        </a:rPr>
                        <a:t>Dent-o-Fresh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err="1">
                          <a:effectLst/>
                        </a:rPr>
                        <a:t>EZBrush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Dent-o-Fresh EZBrush</a:t>
                      </a:r>
                      <a:endParaRPr lang="en-AU" sz="1600" b="1" i="0" u="none" strike="noStrike">
                        <a:solidFill>
                          <a:srgbClr val="000000"/>
                        </a:solidFill>
                        <a:effectLst/>
                        <a:latin typeface="Calibri"/>
                      </a:endParaRPr>
                    </a:p>
                  </a:txBody>
                  <a:tcPr marL="9525" marR="9525" marT="9525" marB="0" anchor="b"/>
                </a:tc>
              </a:tr>
              <a:tr h="366780">
                <a:tc>
                  <a:txBody>
                    <a:bodyPr/>
                    <a:lstStyle/>
                    <a:p>
                      <a:pPr algn="l" fontAlgn="b"/>
                      <a:r>
                        <a:rPr lang="en-AU" sz="1600" b="1" u="none" strike="noStrike" dirty="0">
                          <a:effectLst/>
                        </a:rPr>
                        <a:t>Kobayashi</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SR=60</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err="1">
                          <a:effectLst/>
                        </a:rPr>
                        <a:t>Koboyashi</a:t>
                      </a:r>
                      <a:r>
                        <a:rPr lang="en-AU" sz="1600" b="1" u="none" strike="noStrike" dirty="0">
                          <a:effectLst/>
                        </a:rPr>
                        <a:t> ST-60</a:t>
                      </a:r>
                      <a:endParaRPr lang="en-AU" sz="1600" b="1" i="0" u="none" strike="noStrike" dirty="0">
                        <a:solidFill>
                          <a:srgbClr val="000000"/>
                        </a:solidFill>
                        <a:effectLst/>
                        <a:latin typeface="Calibri"/>
                      </a:endParaRPr>
                    </a:p>
                  </a:txBody>
                  <a:tcPr marL="9525" marR="9525" marT="9525" marB="0" anchor="b"/>
                </a:tc>
              </a:tr>
              <a:tr h="366780">
                <a:tc>
                  <a:txBody>
                    <a:bodyPr/>
                    <a:lstStyle/>
                    <a:p>
                      <a:pPr algn="l" fontAlgn="b"/>
                      <a:r>
                        <a:rPr lang="en-AU" sz="1600" b="1" u="none" strike="noStrike" dirty="0">
                          <a:effectLst/>
                        </a:rPr>
                        <a:t>Hoch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Toothmaster</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Hoch </a:t>
                      </a:r>
                      <a:r>
                        <a:rPr lang="en-AU" sz="1600" b="1" u="none" strike="noStrike" dirty="0" err="1">
                          <a:effectLst/>
                        </a:rPr>
                        <a:t>Toothmaster</a:t>
                      </a:r>
                      <a:endParaRPr lang="en-AU" sz="1600" b="1" i="0" u="none" strike="noStrike" dirty="0">
                        <a:solidFill>
                          <a:srgbClr val="000000"/>
                        </a:solidFill>
                        <a:effectLst/>
                        <a:latin typeface="Calibri"/>
                      </a:endParaRPr>
                    </a:p>
                  </a:txBody>
                  <a:tcPr marL="9525" marR="9525" marT="9525" marB="0" anchor="b"/>
                </a:tc>
              </a:tr>
              <a:tr h="366780">
                <a:tc>
                  <a:txBody>
                    <a:bodyPr/>
                    <a:lstStyle/>
                    <a:p>
                      <a:pPr algn="l" fontAlgn="b"/>
                      <a:r>
                        <a:rPr lang="en-AU" sz="1600" b="1" u="none" strike="noStrike" dirty="0">
                          <a:effectLst/>
                        </a:rPr>
                        <a:t>Hoch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X-Prime</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Hoch X-Prime</a:t>
                      </a:r>
                      <a:endParaRPr lang="en-AU" sz="1600" b="1" i="0" u="none" strike="noStrike" dirty="0">
                        <a:solidFill>
                          <a:srgbClr val="000000"/>
                        </a:solidFill>
                        <a:effectLst/>
                        <a:latin typeface="Calibri"/>
                      </a:endParaRPr>
                    </a:p>
                  </a:txBody>
                  <a:tcPr marL="9525" marR="9525" marT="9525" marB="0" anchor="b"/>
                </a:tc>
              </a:tr>
              <a:tr h="308095">
                <a:tc>
                  <a:txBody>
                    <a:bodyPr/>
                    <a:lstStyle/>
                    <a:p>
                      <a:pPr algn="l" fontAlgn="b"/>
                      <a:r>
                        <a:rPr lang="en-AU" sz="1600" u="none" strike="noStrike" dirty="0">
                          <a:effectLst/>
                        </a:rPr>
                        <a:t> </a:t>
                      </a:r>
                      <a:endParaRPr lang="en-AU" sz="1600" b="0" i="0" u="none" strike="noStrike" dirty="0">
                        <a:solidFill>
                          <a:srgbClr val="000000"/>
                        </a:solidFill>
                        <a:effectLst/>
                        <a:latin typeface="Calibri"/>
                      </a:endParaRPr>
                    </a:p>
                  </a:txBody>
                  <a:tcPr marL="9525" marR="9525" marT="9525" marB="0" anchor="b"/>
                </a:tc>
                <a:tc>
                  <a:txBody>
                    <a:bodyPr/>
                    <a:lstStyle/>
                    <a:p>
                      <a:pPr algn="l" fontAlgn="b"/>
                      <a:r>
                        <a:rPr lang="en-AU" sz="1600" u="none" strike="noStrike">
                          <a:effectLst/>
                        </a:rPr>
                        <a:t> </a:t>
                      </a:r>
                      <a:endParaRPr lang="en-AU" sz="1600" b="0" i="0" u="none" strike="noStrike">
                        <a:solidFill>
                          <a:srgbClr val="000000"/>
                        </a:solidFill>
                        <a:effectLst/>
                        <a:latin typeface="Calibri"/>
                      </a:endParaRPr>
                    </a:p>
                  </a:txBody>
                  <a:tcPr marL="9525" marR="9525" marT="9525" marB="0" anchor="b"/>
                </a:tc>
                <a:tc>
                  <a:txBody>
                    <a:bodyPr/>
                    <a:lstStyle/>
                    <a:p>
                      <a:pPr algn="l" fontAlgn="b"/>
                      <a:r>
                        <a:rPr lang="en-AU" sz="1600" u="none" strike="noStrike" dirty="0">
                          <a:effectLst/>
                        </a:rPr>
                        <a:t> </a:t>
                      </a:r>
                      <a:endParaRPr lang="en-AU" sz="1600" b="0" i="0" u="none" strike="noStrike" dirty="0">
                        <a:solidFill>
                          <a:srgbClr val="000000"/>
                        </a:solidFill>
                        <a:effectLst/>
                        <a:latin typeface="Calibri"/>
                      </a:endParaRPr>
                    </a:p>
                  </a:txBody>
                  <a:tcPr marL="9525" marR="9525" marT="9525" marB="0" anchor="b"/>
                </a:tc>
              </a:tr>
            </a:tbl>
          </a:graphicData>
        </a:graphic>
      </p:graphicFrame>
      <p:cxnSp>
        <p:nvCxnSpPr>
          <p:cNvPr id="10" name="Elbow Connector 9"/>
          <p:cNvCxnSpPr/>
          <p:nvPr/>
        </p:nvCxnSpPr>
        <p:spPr>
          <a:xfrm>
            <a:off x="755650" y="3213100"/>
            <a:ext cx="2771775" cy="1655763"/>
          </a:xfrm>
          <a:prstGeom prst="bentConnector3">
            <a:avLst>
              <a:gd name="adj1" fmla="val -242"/>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47391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1F57B104-385A-4F94-938D-85FA0E0A4AFE}" type="slidenum">
              <a:rPr lang="en-AU"/>
              <a:pPr/>
              <a:t>4</a:t>
            </a:fld>
            <a:endParaRPr lang="en-AU"/>
          </a:p>
        </p:txBody>
      </p:sp>
      <p:sp>
        <p:nvSpPr>
          <p:cNvPr id="5123" name="Rectangle 2"/>
          <p:cNvSpPr>
            <a:spLocks noGrp="1" noChangeArrowheads="1"/>
          </p:cNvSpPr>
          <p:nvPr>
            <p:ph type="title"/>
          </p:nvPr>
        </p:nvSpPr>
        <p:spPr>
          <a:xfrm>
            <a:off x="539750" y="692150"/>
            <a:ext cx="8229600" cy="417513"/>
          </a:xfrm>
        </p:spPr>
        <p:txBody>
          <a:bodyPr/>
          <a:lstStyle/>
          <a:p>
            <a:pPr eaLnBrk="1" hangingPunct="1"/>
            <a:r>
              <a:rPr lang="en-AU" sz="2800" smtClean="0"/>
              <a:t>Structure &amp; Role of Relational Databases</a:t>
            </a:r>
          </a:p>
        </p:txBody>
      </p:sp>
      <p:sp>
        <p:nvSpPr>
          <p:cNvPr id="5124" name="TextBox 5"/>
          <p:cNvSpPr txBox="1">
            <a:spLocks noChangeArrowheads="1"/>
          </p:cNvSpPr>
          <p:nvPr/>
        </p:nvSpPr>
        <p:spPr bwMode="auto">
          <a:xfrm>
            <a:off x="714375" y="1143000"/>
            <a:ext cx="7500938" cy="800100"/>
          </a:xfrm>
          <a:prstGeom prst="rect">
            <a:avLst/>
          </a:prstGeom>
          <a:noFill/>
          <a:ln w="9525">
            <a:noFill/>
            <a:miter lim="800000"/>
            <a:headEnd/>
            <a:tailEnd/>
          </a:ln>
        </p:spPr>
        <p:txBody>
          <a:bodyPr>
            <a:spAutoFit/>
          </a:bodyPr>
          <a:lstStyle/>
          <a:p>
            <a:pPr lvl="1"/>
            <a:r>
              <a:rPr lang="en-AU" sz="2800"/>
              <a:t>Data Types:</a:t>
            </a:r>
          </a:p>
          <a:p>
            <a:endParaRPr lang="en-AU"/>
          </a:p>
        </p:txBody>
      </p:sp>
      <p:pic>
        <p:nvPicPr>
          <p:cNvPr id="5125" name="Picture 2"/>
          <p:cNvPicPr>
            <a:picLocks noChangeAspect="1" noChangeArrowheads="1"/>
          </p:cNvPicPr>
          <p:nvPr/>
        </p:nvPicPr>
        <p:blipFill>
          <a:blip r:embed="rId2"/>
          <a:srcRect/>
          <a:stretch>
            <a:fillRect/>
          </a:stretch>
        </p:blipFill>
        <p:spPr bwMode="auto">
          <a:xfrm>
            <a:off x="857250" y="1714500"/>
            <a:ext cx="7072313" cy="5046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633412"/>
          </a:xfrm>
        </p:spPr>
        <p:txBody>
          <a:bodyPr/>
          <a:lstStyle/>
          <a:p>
            <a:r>
              <a:rPr lang="en-AU" smtClean="0"/>
              <a:t>3NF</a:t>
            </a:r>
          </a:p>
        </p:txBody>
      </p:sp>
      <p:sp>
        <p:nvSpPr>
          <p:cNvPr id="46083" name="TextBox 1"/>
          <p:cNvSpPr txBox="1">
            <a:spLocks noChangeArrowheads="1"/>
          </p:cNvSpPr>
          <p:nvPr/>
        </p:nvSpPr>
        <p:spPr bwMode="auto">
          <a:xfrm>
            <a:off x="179388" y="1052513"/>
            <a:ext cx="8785225" cy="461962"/>
          </a:xfrm>
          <a:prstGeom prst="rect">
            <a:avLst/>
          </a:prstGeom>
          <a:noFill/>
          <a:ln w="9525">
            <a:noFill/>
            <a:miter lim="800000"/>
            <a:headEnd/>
            <a:tailEnd/>
          </a:ln>
        </p:spPr>
        <p:txBody>
          <a:bodyPr>
            <a:spAutoFit/>
          </a:bodyPr>
          <a:lstStyle/>
          <a:p>
            <a:r>
              <a:rPr lang="en-AU" sz="2400">
                <a:solidFill>
                  <a:srgbClr val="000000"/>
                </a:solidFill>
              </a:rPr>
              <a:t>To get it to 3</a:t>
            </a:r>
            <a:r>
              <a:rPr lang="en-AU" sz="2400" baseline="30000">
                <a:solidFill>
                  <a:srgbClr val="000000"/>
                </a:solidFill>
              </a:rPr>
              <a:t>rd</a:t>
            </a:r>
            <a:r>
              <a:rPr lang="en-AU" sz="2400">
                <a:solidFill>
                  <a:srgbClr val="000000"/>
                </a:solidFill>
              </a:rPr>
              <a:t> normal form, replace repeating data with codes.</a:t>
            </a:r>
          </a:p>
        </p:txBody>
      </p:sp>
      <p:graphicFrame>
        <p:nvGraphicFramePr>
          <p:cNvPr id="3" name="Table 2"/>
          <p:cNvGraphicFramePr>
            <a:graphicFrameLocks noGrp="1"/>
          </p:cNvGraphicFramePr>
          <p:nvPr/>
        </p:nvGraphicFramePr>
        <p:xfrm>
          <a:off x="179388" y="1844675"/>
          <a:ext cx="4320480" cy="2038275"/>
        </p:xfrm>
        <a:graphic>
          <a:graphicData uri="http://schemas.openxmlformats.org/drawingml/2006/table">
            <a:tbl>
              <a:tblPr>
                <a:tableStyleId>{5C22544A-7EE6-4342-B048-85BDC9FD1C3A}</a:tableStyleId>
              </a:tblPr>
              <a:tblGrid>
                <a:gridCol w="866336"/>
                <a:gridCol w="1359252"/>
                <a:gridCol w="2094892"/>
              </a:tblGrid>
              <a:tr h="331139">
                <a:tc>
                  <a:txBody>
                    <a:bodyPr/>
                    <a:lstStyle/>
                    <a:p>
                      <a:pPr algn="ctr" fontAlgn="b"/>
                      <a:r>
                        <a:rPr lang="en-AU" sz="1600" b="1" u="none" strike="noStrike" dirty="0" err="1" smtClean="0">
                          <a:effectLst/>
                        </a:rPr>
                        <a:t>MCode</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ctr" fontAlgn="b"/>
                      <a:r>
                        <a:rPr lang="en-AU" sz="1600" b="1" u="none" strike="noStrike" dirty="0">
                          <a:effectLst/>
                        </a:rPr>
                        <a:t>Manufacturer</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l" fontAlgn="b"/>
                      <a:r>
                        <a:rPr lang="en-AU" sz="1600" b="1" u="none" strike="noStrike" dirty="0">
                          <a:effectLst/>
                        </a:rPr>
                        <a:t>Manufacturer Country</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r>
              <a:tr h="318403">
                <a:tc>
                  <a:txBody>
                    <a:bodyPr/>
                    <a:lstStyle/>
                    <a:p>
                      <a:pPr algn="ctr" fontAlgn="b"/>
                      <a:r>
                        <a:rPr lang="en-AU" sz="1600" b="1" u="none" strike="noStrike" dirty="0">
                          <a:effectLst/>
                        </a:rPr>
                        <a:t>1</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Forte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Italy</a:t>
                      </a:r>
                      <a:endParaRPr lang="en-AU" sz="1600" b="1" i="0" u="none" strike="noStrike" dirty="0">
                        <a:solidFill>
                          <a:srgbClr val="000000"/>
                        </a:solidFill>
                        <a:effectLst/>
                        <a:latin typeface="Calibri"/>
                      </a:endParaRPr>
                    </a:p>
                  </a:txBody>
                  <a:tcPr marL="9525" marR="9525" marT="9525" marB="0" anchor="b"/>
                </a:tc>
              </a:tr>
              <a:tr h="318403">
                <a:tc>
                  <a:txBody>
                    <a:bodyPr/>
                    <a:lstStyle/>
                    <a:p>
                      <a:pPr algn="ctr" fontAlgn="b"/>
                      <a:r>
                        <a:rPr lang="en-AU" sz="1600" b="1" u="none" strike="noStrike">
                          <a:effectLst/>
                        </a:rPr>
                        <a:t>2</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Dent-o-Fresh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USA</a:t>
                      </a:r>
                      <a:endParaRPr lang="en-AU" sz="1600" b="1" i="0" u="none" strike="noStrike" dirty="0">
                        <a:solidFill>
                          <a:srgbClr val="000000"/>
                        </a:solidFill>
                        <a:effectLst/>
                        <a:latin typeface="Calibri"/>
                      </a:endParaRPr>
                    </a:p>
                  </a:txBody>
                  <a:tcPr marL="9525" marR="9525" marT="9525" marB="0" anchor="b"/>
                </a:tc>
              </a:tr>
              <a:tr h="318403">
                <a:tc>
                  <a:txBody>
                    <a:bodyPr/>
                    <a:lstStyle/>
                    <a:p>
                      <a:pPr algn="ctr" fontAlgn="b"/>
                      <a:r>
                        <a:rPr lang="en-AU" sz="1600" b="1" u="none" strike="noStrike">
                          <a:effectLst/>
                        </a:rPr>
                        <a:t>3</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a:effectLst/>
                        </a:rPr>
                        <a:t>Kobayashi</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Japan</a:t>
                      </a:r>
                      <a:endParaRPr lang="en-AU" sz="1600" b="1" i="0" u="none" strike="noStrike" dirty="0">
                        <a:solidFill>
                          <a:srgbClr val="000000"/>
                        </a:solidFill>
                        <a:effectLst/>
                        <a:latin typeface="Calibri"/>
                      </a:endParaRPr>
                    </a:p>
                  </a:txBody>
                  <a:tcPr marL="9525" marR="9525" marT="9525" marB="0" anchor="b"/>
                </a:tc>
              </a:tr>
              <a:tr h="318403">
                <a:tc>
                  <a:txBody>
                    <a:bodyPr/>
                    <a:lstStyle/>
                    <a:p>
                      <a:pPr algn="ctr" fontAlgn="b"/>
                      <a:r>
                        <a:rPr lang="en-AU" sz="1600" b="1" u="none" strike="noStrike">
                          <a:effectLst/>
                        </a:rPr>
                        <a:t>4</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a:effectLst/>
                        </a:rPr>
                        <a:t>Hoch</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smtClean="0">
                          <a:effectLst/>
                        </a:rPr>
                        <a:t>Germany</a:t>
                      </a:r>
                      <a:endParaRPr lang="en-AU" sz="1600" b="1" i="0" u="none" strike="noStrike" dirty="0">
                        <a:solidFill>
                          <a:srgbClr val="000000"/>
                        </a:solidFill>
                        <a:effectLst/>
                        <a:latin typeface="Calibri"/>
                      </a:endParaRPr>
                    </a:p>
                  </a:txBody>
                  <a:tcPr marL="9525" marR="9525" marT="9525" marB="0" anchor="b"/>
                </a:tc>
              </a:tr>
              <a:tr h="267458">
                <a:tc>
                  <a:txBody>
                    <a:bodyPr/>
                    <a:lstStyle/>
                    <a:p>
                      <a:pPr algn="ctr" fontAlgn="b"/>
                      <a:r>
                        <a:rPr lang="en-AU" sz="1100" u="none" strike="noStrike">
                          <a:effectLst/>
                        </a:rPr>
                        <a:t> </a:t>
                      </a:r>
                      <a:endParaRPr lang="en-AU" sz="1100" b="0" i="0" u="none" strike="noStrike">
                        <a:solidFill>
                          <a:srgbClr val="000000"/>
                        </a:solidFill>
                        <a:effectLst/>
                        <a:latin typeface="Calibri"/>
                      </a:endParaRPr>
                    </a:p>
                  </a:txBody>
                  <a:tcPr marL="9525" marR="9525" marT="9525" marB="0" anchor="b"/>
                </a:tc>
                <a:tc>
                  <a:txBody>
                    <a:bodyPr/>
                    <a:lstStyle/>
                    <a:p>
                      <a:pPr algn="ctr" fontAlgn="b"/>
                      <a:r>
                        <a:rPr lang="en-AU" sz="1100" u="none" strike="noStrike">
                          <a:effectLst/>
                        </a:rPr>
                        <a:t> </a:t>
                      </a:r>
                      <a:endParaRPr lang="en-AU" sz="1100" b="0" i="0" u="none" strike="noStrike">
                        <a:solidFill>
                          <a:srgbClr val="000000"/>
                        </a:solidFill>
                        <a:effectLst/>
                        <a:latin typeface="Calibri"/>
                      </a:endParaRPr>
                    </a:p>
                  </a:txBody>
                  <a:tcPr marL="9525" marR="9525" marT="9525" marB="0" anchor="b"/>
                </a:tc>
                <a:tc>
                  <a:txBody>
                    <a:bodyPr/>
                    <a:lstStyle/>
                    <a:p>
                      <a:pPr algn="l" fontAlgn="b"/>
                      <a:r>
                        <a:rPr lang="en-AU" sz="1100" u="none" strike="noStrike" dirty="0">
                          <a:effectLst/>
                        </a:rPr>
                        <a:t> </a:t>
                      </a:r>
                      <a:endParaRPr lang="en-AU" sz="1100" b="0" i="0" u="none" strike="noStrike" dirty="0">
                        <a:solidFill>
                          <a:srgbClr val="000000"/>
                        </a:solidFill>
                        <a:effectLst/>
                        <a:latin typeface="Calibri"/>
                      </a:endParaRPr>
                    </a:p>
                  </a:txBody>
                  <a:tcPr marL="9525" marR="9525" marT="9525" marB="0" anchor="b"/>
                </a:tc>
              </a:tr>
            </a:tbl>
          </a:graphicData>
        </a:graphic>
      </p:graphicFrame>
      <p:graphicFrame>
        <p:nvGraphicFramePr>
          <p:cNvPr id="4" name="Table 3"/>
          <p:cNvGraphicFramePr>
            <a:graphicFrameLocks noGrp="1"/>
          </p:cNvGraphicFramePr>
          <p:nvPr/>
        </p:nvGraphicFramePr>
        <p:xfrm>
          <a:off x="3419475" y="4005263"/>
          <a:ext cx="4896545" cy="2592290"/>
        </p:xfrm>
        <a:graphic>
          <a:graphicData uri="http://schemas.openxmlformats.org/drawingml/2006/table">
            <a:tbl>
              <a:tblPr>
                <a:tableStyleId>{5C22544A-7EE6-4342-B048-85BDC9FD1C3A}</a:tableStyleId>
              </a:tblPr>
              <a:tblGrid>
                <a:gridCol w="864963"/>
                <a:gridCol w="1586481"/>
                <a:gridCol w="2445101"/>
              </a:tblGrid>
              <a:tr h="342129">
                <a:tc>
                  <a:txBody>
                    <a:bodyPr/>
                    <a:lstStyle/>
                    <a:p>
                      <a:pPr algn="ctr" fontAlgn="b"/>
                      <a:r>
                        <a:rPr lang="en-AU" sz="1600" b="1" u="none" strike="noStrike" dirty="0" err="1" smtClean="0">
                          <a:effectLst/>
                        </a:rPr>
                        <a:t>MCode</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l" fontAlgn="b"/>
                      <a:r>
                        <a:rPr lang="en-AU" sz="1600" b="1" u="none" strike="noStrike" dirty="0">
                          <a:effectLst/>
                        </a:rPr>
                        <a:t>Model</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c>
                  <a:txBody>
                    <a:bodyPr/>
                    <a:lstStyle/>
                    <a:p>
                      <a:pPr algn="l" fontAlgn="b"/>
                      <a:r>
                        <a:rPr lang="en-AU" sz="1600" b="1" u="none" strike="noStrike" dirty="0" err="1">
                          <a:effectLst/>
                        </a:rPr>
                        <a:t>ModelFullName</a:t>
                      </a:r>
                      <a:endParaRPr lang="en-AU" sz="1600" b="1" i="0" u="none" strike="noStrike" dirty="0">
                        <a:solidFill>
                          <a:srgbClr val="000000"/>
                        </a:solidFill>
                        <a:effectLst/>
                        <a:latin typeface="Calibri"/>
                      </a:endParaRPr>
                    </a:p>
                  </a:txBody>
                  <a:tcPr marL="9525" marR="9525" marT="9525" marB="0" anchor="b">
                    <a:solidFill>
                      <a:schemeClr val="accent3">
                        <a:lumMod val="40000"/>
                        <a:lumOff val="60000"/>
                      </a:schemeClr>
                    </a:solidFill>
                  </a:tcPr>
                </a:tc>
              </a:tr>
              <a:tr h="328971">
                <a:tc>
                  <a:txBody>
                    <a:bodyPr/>
                    <a:lstStyle/>
                    <a:p>
                      <a:pPr algn="ctr" fontAlgn="b"/>
                      <a:r>
                        <a:rPr lang="en-AU" sz="1600" b="1" u="none" strike="noStrike" dirty="0">
                          <a:effectLst/>
                        </a:rPr>
                        <a:t>1</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X-Prime</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Forte X-Prime</a:t>
                      </a:r>
                      <a:endParaRPr lang="en-AU" sz="1600" b="1" i="0" u="none" strike="noStrike" dirty="0">
                        <a:solidFill>
                          <a:srgbClr val="000000"/>
                        </a:solidFill>
                        <a:effectLst/>
                        <a:latin typeface="Calibri"/>
                      </a:endParaRPr>
                    </a:p>
                  </a:txBody>
                  <a:tcPr marL="9525" marR="9525" marT="9525" marB="0" anchor="b"/>
                </a:tc>
              </a:tr>
              <a:tr h="328971">
                <a:tc>
                  <a:txBody>
                    <a:bodyPr/>
                    <a:lstStyle/>
                    <a:p>
                      <a:pPr algn="ctr" fontAlgn="b"/>
                      <a:r>
                        <a:rPr lang="en-AU" sz="1600" b="1" u="none" strike="noStrike" dirty="0">
                          <a:effectLst/>
                        </a:rPr>
                        <a:t>1</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Ultraclean</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Forte Ultraclean</a:t>
                      </a:r>
                      <a:endParaRPr lang="en-AU" sz="1600" b="1" i="0" u="none" strike="noStrike">
                        <a:solidFill>
                          <a:srgbClr val="000000"/>
                        </a:solidFill>
                        <a:effectLst/>
                        <a:latin typeface="Calibri"/>
                      </a:endParaRPr>
                    </a:p>
                  </a:txBody>
                  <a:tcPr marL="9525" marR="9525" marT="9525" marB="0" anchor="b"/>
                </a:tc>
              </a:tr>
              <a:tr h="328971">
                <a:tc>
                  <a:txBody>
                    <a:bodyPr/>
                    <a:lstStyle/>
                    <a:p>
                      <a:pPr algn="ctr" fontAlgn="b"/>
                      <a:r>
                        <a:rPr lang="en-AU" sz="1600" b="1" u="none" strike="noStrike">
                          <a:effectLst/>
                        </a:rPr>
                        <a:t>2</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err="1">
                          <a:effectLst/>
                        </a:rPr>
                        <a:t>EZBrush</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a:effectLst/>
                        </a:rPr>
                        <a:t>Dent-o-Fresh </a:t>
                      </a:r>
                      <a:r>
                        <a:rPr lang="en-AU" sz="1600" b="1" u="none" strike="noStrike" dirty="0" err="1">
                          <a:effectLst/>
                        </a:rPr>
                        <a:t>EZBrush</a:t>
                      </a:r>
                      <a:endParaRPr lang="en-AU" sz="1600" b="1" i="0" u="none" strike="noStrike" dirty="0">
                        <a:solidFill>
                          <a:srgbClr val="000000"/>
                        </a:solidFill>
                        <a:effectLst/>
                        <a:latin typeface="Calibri"/>
                      </a:endParaRPr>
                    </a:p>
                  </a:txBody>
                  <a:tcPr marL="9525" marR="9525" marT="9525" marB="0" anchor="b"/>
                </a:tc>
              </a:tr>
              <a:tr h="328971">
                <a:tc>
                  <a:txBody>
                    <a:bodyPr/>
                    <a:lstStyle/>
                    <a:p>
                      <a:pPr algn="ctr" fontAlgn="b"/>
                      <a:r>
                        <a:rPr lang="en-AU" sz="1600" b="1" u="none" strike="noStrike">
                          <a:effectLst/>
                        </a:rPr>
                        <a:t>3</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smtClean="0">
                          <a:effectLst/>
                        </a:rPr>
                        <a:t>ST-60</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dirty="0" err="1">
                          <a:effectLst/>
                        </a:rPr>
                        <a:t>Koboyashi</a:t>
                      </a:r>
                      <a:r>
                        <a:rPr lang="en-AU" sz="1600" b="1" u="none" strike="noStrike" dirty="0">
                          <a:effectLst/>
                        </a:rPr>
                        <a:t> ST-60</a:t>
                      </a:r>
                      <a:endParaRPr lang="en-AU" sz="1600" b="1" i="0" u="none" strike="noStrike" dirty="0">
                        <a:solidFill>
                          <a:srgbClr val="000000"/>
                        </a:solidFill>
                        <a:effectLst/>
                        <a:latin typeface="Calibri"/>
                      </a:endParaRPr>
                    </a:p>
                  </a:txBody>
                  <a:tcPr marL="9525" marR="9525" marT="9525" marB="0" anchor="b"/>
                </a:tc>
              </a:tr>
              <a:tr h="328971">
                <a:tc>
                  <a:txBody>
                    <a:bodyPr/>
                    <a:lstStyle/>
                    <a:p>
                      <a:pPr algn="ctr" fontAlgn="b"/>
                      <a:r>
                        <a:rPr lang="en-AU" sz="1600" b="1" u="none" strike="noStrike">
                          <a:effectLst/>
                        </a:rPr>
                        <a:t>4</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a:effectLst/>
                        </a:rPr>
                        <a:t>Toothmaster</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Hoch </a:t>
                      </a:r>
                      <a:r>
                        <a:rPr lang="en-AU" sz="1600" b="1" u="none" strike="noStrike" dirty="0" err="1">
                          <a:effectLst/>
                        </a:rPr>
                        <a:t>Toothmaster</a:t>
                      </a:r>
                      <a:endParaRPr lang="en-AU" sz="1600" b="1" i="0" u="none" strike="noStrike" dirty="0">
                        <a:solidFill>
                          <a:srgbClr val="000000"/>
                        </a:solidFill>
                        <a:effectLst/>
                        <a:latin typeface="Calibri"/>
                      </a:endParaRPr>
                    </a:p>
                  </a:txBody>
                  <a:tcPr marL="9525" marR="9525" marT="9525" marB="0" anchor="b"/>
                </a:tc>
              </a:tr>
              <a:tr h="328971">
                <a:tc>
                  <a:txBody>
                    <a:bodyPr/>
                    <a:lstStyle/>
                    <a:p>
                      <a:pPr algn="ctr" fontAlgn="b"/>
                      <a:r>
                        <a:rPr lang="en-AU" sz="1600" b="1" u="none" strike="noStrike" dirty="0" smtClean="0">
                          <a:effectLst/>
                        </a:rPr>
                        <a:t>4</a:t>
                      </a:r>
                      <a:endParaRPr lang="en-AU" sz="1600" b="1" i="0" u="none" strike="noStrike" dirty="0">
                        <a:solidFill>
                          <a:srgbClr val="000000"/>
                        </a:solidFill>
                        <a:effectLst/>
                        <a:latin typeface="Calibri"/>
                      </a:endParaRPr>
                    </a:p>
                  </a:txBody>
                  <a:tcPr marL="9525" marR="9525" marT="9525" marB="0" anchor="b"/>
                </a:tc>
                <a:tc>
                  <a:txBody>
                    <a:bodyPr/>
                    <a:lstStyle/>
                    <a:p>
                      <a:pPr algn="l" fontAlgn="b"/>
                      <a:r>
                        <a:rPr lang="en-AU" sz="1600" b="1" u="none" strike="noStrike">
                          <a:effectLst/>
                        </a:rPr>
                        <a:t>X-Prime</a:t>
                      </a:r>
                      <a:endParaRPr lang="en-AU" sz="1600" b="1" i="0" u="none" strike="noStrike">
                        <a:solidFill>
                          <a:srgbClr val="000000"/>
                        </a:solidFill>
                        <a:effectLst/>
                        <a:latin typeface="Calibri"/>
                      </a:endParaRPr>
                    </a:p>
                  </a:txBody>
                  <a:tcPr marL="9525" marR="9525" marT="9525" marB="0" anchor="b"/>
                </a:tc>
                <a:tc>
                  <a:txBody>
                    <a:bodyPr/>
                    <a:lstStyle/>
                    <a:p>
                      <a:pPr algn="l" fontAlgn="b"/>
                      <a:r>
                        <a:rPr lang="en-AU" sz="1600" b="1" u="none" strike="noStrike" dirty="0">
                          <a:effectLst/>
                        </a:rPr>
                        <a:t>Hoch X-Prime</a:t>
                      </a:r>
                      <a:endParaRPr lang="en-AU" sz="1600" b="1" i="0" u="none" strike="noStrike" dirty="0">
                        <a:solidFill>
                          <a:srgbClr val="000000"/>
                        </a:solidFill>
                        <a:effectLst/>
                        <a:latin typeface="Calibri"/>
                      </a:endParaRPr>
                    </a:p>
                  </a:txBody>
                  <a:tcPr marL="9525" marR="9525" marT="9525" marB="0" anchor="b"/>
                </a:tc>
              </a:tr>
              <a:tr h="276335">
                <a:tc>
                  <a:txBody>
                    <a:bodyPr/>
                    <a:lstStyle/>
                    <a:p>
                      <a:pPr algn="l" fontAlgn="b"/>
                      <a:r>
                        <a:rPr lang="en-AU" sz="1100" u="none" strike="noStrike">
                          <a:effectLst/>
                        </a:rPr>
                        <a:t> </a:t>
                      </a:r>
                      <a:endParaRPr lang="en-AU" sz="1100" b="0" i="0" u="none" strike="noStrike">
                        <a:solidFill>
                          <a:srgbClr val="000000"/>
                        </a:solidFill>
                        <a:effectLst/>
                        <a:latin typeface="Calibri"/>
                      </a:endParaRPr>
                    </a:p>
                  </a:txBody>
                  <a:tcPr marL="9525" marR="9525" marT="9525" marB="0" anchor="b"/>
                </a:tc>
                <a:tc>
                  <a:txBody>
                    <a:bodyPr/>
                    <a:lstStyle/>
                    <a:p>
                      <a:pPr algn="l" fontAlgn="b"/>
                      <a:r>
                        <a:rPr lang="en-AU" sz="1100" u="none" strike="noStrike">
                          <a:effectLst/>
                        </a:rPr>
                        <a:t> </a:t>
                      </a:r>
                      <a:endParaRPr lang="en-AU" sz="1100" b="0" i="0" u="none" strike="noStrike">
                        <a:solidFill>
                          <a:srgbClr val="000000"/>
                        </a:solidFill>
                        <a:effectLst/>
                        <a:latin typeface="Calibri"/>
                      </a:endParaRPr>
                    </a:p>
                  </a:txBody>
                  <a:tcPr marL="9525" marR="9525" marT="9525" marB="0" anchor="b"/>
                </a:tc>
                <a:tc>
                  <a:txBody>
                    <a:bodyPr/>
                    <a:lstStyle/>
                    <a:p>
                      <a:pPr algn="l" fontAlgn="b"/>
                      <a:r>
                        <a:rPr lang="en-AU" sz="1100" u="none" strike="noStrike" dirty="0">
                          <a:effectLst/>
                        </a:rPr>
                        <a:t> </a:t>
                      </a:r>
                      <a:endParaRPr lang="en-AU" sz="1100" b="0" i="0" u="none" strike="noStrike" dirty="0">
                        <a:solidFill>
                          <a:srgbClr val="000000"/>
                        </a:solidFill>
                        <a:effectLst/>
                        <a:latin typeface="Calibri"/>
                      </a:endParaRPr>
                    </a:p>
                  </a:txBody>
                  <a:tcPr marL="9525" marR="9525" marT="9525" marB="0" anchor="b"/>
                </a:tc>
              </a:tr>
            </a:tbl>
          </a:graphicData>
        </a:graphic>
      </p:graphicFrame>
      <p:cxnSp>
        <p:nvCxnSpPr>
          <p:cNvPr id="12" name="Elbow Connector 11"/>
          <p:cNvCxnSpPr/>
          <p:nvPr/>
        </p:nvCxnSpPr>
        <p:spPr>
          <a:xfrm>
            <a:off x="684213" y="3644900"/>
            <a:ext cx="2808287" cy="1512888"/>
          </a:xfrm>
          <a:prstGeom prst="bentConnector3">
            <a:avLst>
              <a:gd name="adj1" fmla="val 402"/>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70089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AU" sz="3600" b="1" dirty="0" smtClean="0">
                <a:solidFill>
                  <a:schemeClr val="tx1"/>
                </a:solidFill>
              </a:rPr>
              <a:t>3NF</a:t>
            </a:r>
            <a:endParaRPr lang="en-AU" sz="3600" b="1" dirty="0" smtClean="0">
              <a:solidFill>
                <a:schemeClr val="tx1"/>
              </a:solidFill>
            </a:endParaRPr>
          </a:p>
        </p:txBody>
      </p:sp>
      <p:sp>
        <p:nvSpPr>
          <p:cNvPr id="17411" name="Content Placeholder 2"/>
          <p:cNvSpPr>
            <a:spLocks noGrp="1"/>
          </p:cNvSpPr>
          <p:nvPr>
            <p:ph idx="1"/>
          </p:nvPr>
        </p:nvSpPr>
        <p:spPr>
          <a:xfrm>
            <a:off x="457200" y="1600200"/>
            <a:ext cx="8472488" cy="4900613"/>
          </a:xfrm>
        </p:spPr>
        <p:txBody>
          <a:bodyPr/>
          <a:lstStyle/>
          <a:p>
            <a:pPr eaLnBrk="1" hangingPunct="1"/>
            <a:r>
              <a:rPr lang="en-AU" sz="2400" dirty="0" smtClean="0"/>
              <a:t>Table normalisation</a:t>
            </a:r>
          </a:p>
          <a:p>
            <a:pPr lvl="1" eaLnBrk="1" hangingPunct="1"/>
            <a:r>
              <a:rPr lang="en-AU" sz="2400" dirty="0" smtClean="0"/>
              <a:t>Third Normal Form, (3NF)</a:t>
            </a:r>
          </a:p>
          <a:p>
            <a:pPr lvl="1" eaLnBrk="1" hangingPunct="1"/>
            <a:r>
              <a:rPr lang="en-AU" sz="2400" dirty="0" smtClean="0"/>
              <a:t>Meet all the requirements of the 2NF</a:t>
            </a:r>
          </a:p>
          <a:p>
            <a:pPr lvl="1" eaLnBrk="1" hangingPunct="1"/>
            <a:r>
              <a:rPr lang="en-AU" sz="2400" dirty="0" smtClean="0"/>
              <a:t>Remove columns that are not dependent upon the primary key; every field in a table must relate directly to the primary key; </a:t>
            </a:r>
            <a:r>
              <a:rPr lang="en-AU" sz="2400" dirty="0" err="1" smtClean="0"/>
              <a:t>eg</a:t>
            </a:r>
            <a:r>
              <a:rPr lang="en-AU" sz="2400" dirty="0" smtClean="0"/>
              <a:t>. the Event is the key. The Year and Winner’s name are both directly related to the Event. If a competitor wins several events, data errors can appear if the date of birth is entered differently each time.</a:t>
            </a:r>
          </a:p>
          <a:p>
            <a:pPr lvl="1" eaLnBrk="1" hangingPunct="1"/>
            <a:r>
              <a:rPr lang="en-AU" sz="2400" dirty="0" smtClean="0"/>
              <a:t>To correct this, two tables formed to comply with the 3NF.</a:t>
            </a:r>
          </a:p>
          <a:p>
            <a:pPr lvl="1" eaLnBrk="1" hangingPunct="1">
              <a:buFontTx/>
              <a:buNone/>
            </a:pPr>
            <a:endParaRPr lang="en-AU" sz="2400" dirty="0" smtClean="0"/>
          </a:p>
          <a:p>
            <a:pPr eaLnBrk="1" hangingPunct="1"/>
            <a:endParaRPr lang="en-AU" dirty="0" smtClean="0"/>
          </a:p>
        </p:txBody>
      </p:sp>
      <p:sp>
        <p:nvSpPr>
          <p:cNvPr id="17412" name="Slide Number Placeholder 3"/>
          <p:cNvSpPr>
            <a:spLocks noGrp="1"/>
          </p:cNvSpPr>
          <p:nvPr>
            <p:ph type="sldNum" sz="quarter" idx="12"/>
          </p:nvPr>
        </p:nvSpPr>
        <p:spPr>
          <a:noFill/>
        </p:spPr>
        <p:txBody>
          <a:bodyPr/>
          <a:lstStyle/>
          <a:p>
            <a:fld id="{CC425FA4-1E35-423C-AF7C-9B537347E1F2}" type="slidenum">
              <a:rPr lang="en-AU"/>
              <a:pPr/>
              <a:t>41</a:t>
            </a:fld>
            <a:endParaRPr lang="en-AU"/>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AU" sz="3600" b="1" smtClean="0">
                <a:solidFill>
                  <a:schemeClr val="tx1"/>
                </a:solidFill>
              </a:rPr>
              <a:t>Determining a RDBMS structure</a:t>
            </a:r>
            <a:r>
              <a:rPr lang="en-AU" sz="6000" smtClean="0">
                <a:solidFill>
                  <a:schemeClr val="tx1"/>
                </a:solidFill>
              </a:rPr>
              <a:t/>
            </a:r>
            <a:br>
              <a:rPr lang="en-AU" sz="6000" smtClean="0">
                <a:solidFill>
                  <a:schemeClr val="tx1"/>
                </a:solidFill>
              </a:rPr>
            </a:br>
            <a:r>
              <a:rPr lang="en-AU" sz="3600" b="1" smtClean="0">
                <a:solidFill>
                  <a:schemeClr val="tx1"/>
                </a:solidFill>
              </a:rPr>
              <a:t>Table Normalisation</a:t>
            </a:r>
          </a:p>
        </p:txBody>
      </p:sp>
      <p:sp>
        <p:nvSpPr>
          <p:cNvPr id="18435" name="Content Placeholder 2"/>
          <p:cNvSpPr>
            <a:spLocks noGrp="1"/>
          </p:cNvSpPr>
          <p:nvPr>
            <p:ph idx="1"/>
          </p:nvPr>
        </p:nvSpPr>
        <p:spPr>
          <a:xfrm>
            <a:off x="457200" y="1600200"/>
            <a:ext cx="8329613" cy="542925"/>
          </a:xfrm>
        </p:spPr>
        <p:txBody>
          <a:bodyPr/>
          <a:lstStyle/>
          <a:p>
            <a:pPr eaLnBrk="1" hangingPunct="1"/>
            <a:r>
              <a:rPr lang="en-AU" sz="2400" smtClean="0"/>
              <a:t>Table normalisation; Third Normal Form, (3NF)</a:t>
            </a:r>
          </a:p>
          <a:p>
            <a:pPr lvl="1" eaLnBrk="1" hangingPunct="1">
              <a:buFontTx/>
              <a:buNone/>
            </a:pPr>
            <a:endParaRPr lang="en-AU" sz="2400" smtClean="0"/>
          </a:p>
          <a:p>
            <a:pPr eaLnBrk="1" hangingPunct="1"/>
            <a:endParaRPr lang="en-AU" smtClean="0"/>
          </a:p>
        </p:txBody>
      </p:sp>
      <p:sp>
        <p:nvSpPr>
          <p:cNvPr id="18436" name="Slide Number Placeholder 3"/>
          <p:cNvSpPr>
            <a:spLocks noGrp="1"/>
          </p:cNvSpPr>
          <p:nvPr>
            <p:ph type="sldNum" sz="quarter" idx="12"/>
          </p:nvPr>
        </p:nvSpPr>
        <p:spPr>
          <a:noFill/>
        </p:spPr>
        <p:txBody>
          <a:bodyPr/>
          <a:lstStyle/>
          <a:p>
            <a:fld id="{C24AAFF3-A45D-4C4C-8DA6-E15947238848}" type="slidenum">
              <a:rPr lang="en-AU"/>
              <a:pPr/>
              <a:t>42</a:t>
            </a:fld>
            <a:endParaRPr lang="en-AU"/>
          </a:p>
        </p:txBody>
      </p:sp>
      <p:pic>
        <p:nvPicPr>
          <p:cNvPr id="18437" name="Picture 2"/>
          <p:cNvPicPr>
            <a:picLocks noChangeAspect="1" noChangeArrowheads="1"/>
          </p:cNvPicPr>
          <p:nvPr/>
        </p:nvPicPr>
        <p:blipFill>
          <a:blip r:embed="rId2"/>
          <a:srcRect/>
          <a:stretch>
            <a:fillRect/>
          </a:stretch>
        </p:blipFill>
        <p:spPr bwMode="auto">
          <a:xfrm>
            <a:off x="2214563" y="2000250"/>
            <a:ext cx="4286250" cy="4768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AU" smtClean="0"/>
              <a:t>3NF FAIL</a:t>
            </a:r>
          </a:p>
        </p:txBody>
      </p:sp>
      <p:pic>
        <p:nvPicPr>
          <p:cNvPr id="43011" name="Picture 2"/>
          <p:cNvPicPr>
            <a:picLocks noChangeAspect="1" noChangeArrowheads="1"/>
          </p:cNvPicPr>
          <p:nvPr/>
        </p:nvPicPr>
        <p:blipFill>
          <a:blip r:embed="rId2"/>
          <a:srcRect/>
          <a:stretch>
            <a:fillRect/>
          </a:stretch>
        </p:blipFill>
        <p:spPr bwMode="auto">
          <a:xfrm>
            <a:off x="250825" y="1412875"/>
            <a:ext cx="8469313" cy="3365500"/>
          </a:xfrm>
          <a:prstGeom prst="rect">
            <a:avLst/>
          </a:prstGeom>
          <a:noFill/>
          <a:ln w="9525">
            <a:noFill/>
            <a:miter lim="800000"/>
            <a:headEnd/>
            <a:tailEnd/>
          </a:ln>
        </p:spPr>
      </p:pic>
      <p:sp>
        <p:nvSpPr>
          <p:cNvPr id="43012" name="TextBox 4"/>
          <p:cNvSpPr txBox="1">
            <a:spLocks noChangeArrowheads="1"/>
          </p:cNvSpPr>
          <p:nvPr/>
        </p:nvSpPr>
        <p:spPr bwMode="auto">
          <a:xfrm>
            <a:off x="971550" y="5157788"/>
            <a:ext cx="7416800" cy="954107"/>
          </a:xfrm>
          <a:prstGeom prst="rect">
            <a:avLst/>
          </a:prstGeom>
          <a:noFill/>
          <a:ln w="9525">
            <a:noFill/>
            <a:miter lim="800000"/>
            <a:headEnd/>
            <a:tailEnd/>
          </a:ln>
        </p:spPr>
        <p:txBody>
          <a:bodyPr>
            <a:spAutoFit/>
          </a:bodyPr>
          <a:lstStyle/>
          <a:p>
            <a:r>
              <a:rPr lang="en-AU" sz="2800" dirty="0">
                <a:solidFill>
                  <a:srgbClr val="FF0000"/>
                </a:solidFill>
              </a:rPr>
              <a:t>Field name underlining indicates key fields.</a:t>
            </a:r>
          </a:p>
          <a:p>
            <a:r>
              <a:rPr lang="en-AU" sz="2800" dirty="0" smtClean="0">
                <a:solidFill>
                  <a:srgbClr val="FF0000"/>
                </a:solidFill>
              </a:rPr>
              <a:t>What is wrong with this table?</a:t>
            </a:r>
            <a:endParaRPr lang="en-AU" dirty="0">
              <a:solidFill>
                <a:srgbClr val="FF0000"/>
              </a:solidFill>
            </a:endParaRPr>
          </a:p>
        </p:txBody>
      </p:sp>
    </p:spTree>
    <p:extLst>
      <p:ext uri="{BB962C8B-B14F-4D97-AF65-F5344CB8AC3E}">
        <p14:creationId xmlns:p14="http://schemas.microsoft.com/office/powerpoint/2010/main" val="9108577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AU" smtClean="0"/>
              <a:t>3NF FAIL</a:t>
            </a:r>
          </a:p>
        </p:txBody>
      </p:sp>
      <p:pic>
        <p:nvPicPr>
          <p:cNvPr id="44035" name="Picture 2"/>
          <p:cNvPicPr>
            <a:picLocks noChangeAspect="1" noChangeArrowheads="1"/>
          </p:cNvPicPr>
          <p:nvPr/>
        </p:nvPicPr>
        <p:blipFill>
          <a:blip r:embed="rId2"/>
          <a:srcRect/>
          <a:stretch>
            <a:fillRect/>
          </a:stretch>
        </p:blipFill>
        <p:spPr bwMode="auto">
          <a:xfrm>
            <a:off x="250825" y="1412875"/>
            <a:ext cx="8469313" cy="3365500"/>
          </a:xfrm>
          <a:prstGeom prst="rect">
            <a:avLst/>
          </a:prstGeom>
          <a:noFill/>
          <a:ln w="9525">
            <a:noFill/>
            <a:miter lim="800000"/>
            <a:headEnd/>
            <a:tailEnd/>
          </a:ln>
        </p:spPr>
      </p:pic>
      <p:sp>
        <p:nvSpPr>
          <p:cNvPr id="44036" name="TextBox 4"/>
          <p:cNvSpPr txBox="1">
            <a:spLocks noChangeArrowheads="1"/>
          </p:cNvSpPr>
          <p:nvPr/>
        </p:nvSpPr>
        <p:spPr bwMode="auto">
          <a:xfrm>
            <a:off x="900113" y="5157788"/>
            <a:ext cx="7488237" cy="1384300"/>
          </a:xfrm>
          <a:prstGeom prst="rect">
            <a:avLst/>
          </a:prstGeom>
          <a:noFill/>
          <a:ln w="9525">
            <a:noFill/>
            <a:miter lim="800000"/>
            <a:headEnd/>
            <a:tailEnd/>
          </a:ln>
        </p:spPr>
        <p:txBody>
          <a:bodyPr>
            <a:spAutoFit/>
          </a:bodyPr>
          <a:lstStyle/>
          <a:p>
            <a:r>
              <a:rPr lang="en-AU" sz="2800">
                <a:solidFill>
                  <a:srgbClr val="FF0000"/>
                </a:solidFill>
              </a:rPr>
              <a:t>Each attribute (‘field’) should be giving information about the key field (a particular tournament + year).</a:t>
            </a:r>
            <a:endParaRPr lang="en-AU">
              <a:solidFill>
                <a:srgbClr val="FF0000"/>
              </a:solidFill>
            </a:endParaRPr>
          </a:p>
        </p:txBody>
      </p:sp>
    </p:spTree>
    <p:extLst>
      <p:ext uri="{BB962C8B-B14F-4D97-AF65-F5344CB8AC3E}">
        <p14:creationId xmlns:p14="http://schemas.microsoft.com/office/powerpoint/2010/main" val="3732426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AU" smtClean="0"/>
              <a:t>3NF FAIL</a:t>
            </a:r>
          </a:p>
        </p:txBody>
      </p:sp>
      <p:pic>
        <p:nvPicPr>
          <p:cNvPr id="45059" name="Picture 2"/>
          <p:cNvPicPr>
            <a:picLocks noChangeAspect="1" noChangeArrowheads="1"/>
          </p:cNvPicPr>
          <p:nvPr/>
        </p:nvPicPr>
        <p:blipFill>
          <a:blip r:embed="rId2"/>
          <a:srcRect/>
          <a:stretch>
            <a:fillRect/>
          </a:stretch>
        </p:blipFill>
        <p:spPr bwMode="auto">
          <a:xfrm>
            <a:off x="250825" y="1412875"/>
            <a:ext cx="8469313" cy="3365500"/>
          </a:xfrm>
          <a:prstGeom prst="rect">
            <a:avLst/>
          </a:prstGeom>
          <a:noFill/>
          <a:ln w="9525">
            <a:noFill/>
            <a:miter lim="800000"/>
            <a:headEnd/>
            <a:tailEnd/>
          </a:ln>
        </p:spPr>
      </p:pic>
      <p:sp>
        <p:nvSpPr>
          <p:cNvPr id="45060" name="TextBox 4"/>
          <p:cNvSpPr txBox="1">
            <a:spLocks noChangeArrowheads="1"/>
          </p:cNvSpPr>
          <p:nvPr/>
        </p:nvSpPr>
        <p:spPr bwMode="auto">
          <a:xfrm>
            <a:off x="900113" y="5157788"/>
            <a:ext cx="7488237" cy="1384300"/>
          </a:xfrm>
          <a:prstGeom prst="rect">
            <a:avLst/>
          </a:prstGeom>
          <a:noFill/>
          <a:ln w="9525">
            <a:noFill/>
            <a:miter lim="800000"/>
            <a:headEnd/>
            <a:tailEnd/>
          </a:ln>
        </p:spPr>
        <p:txBody>
          <a:bodyPr>
            <a:spAutoFit/>
          </a:bodyPr>
          <a:lstStyle/>
          <a:p>
            <a:r>
              <a:rPr lang="en-AU" sz="2800">
                <a:solidFill>
                  <a:srgbClr val="FF0000"/>
                </a:solidFill>
              </a:rPr>
              <a:t>But the DOB field is not describing the tournament – it’s describing the tournament’s </a:t>
            </a:r>
            <a:r>
              <a:rPr lang="en-AU" sz="2800" b="1">
                <a:solidFill>
                  <a:srgbClr val="FF0000"/>
                </a:solidFill>
              </a:rPr>
              <a:t>winner</a:t>
            </a:r>
            <a:r>
              <a:rPr lang="en-AU" sz="2800">
                <a:solidFill>
                  <a:srgbClr val="FF0000"/>
                </a:solidFill>
              </a:rPr>
              <a:t>.</a:t>
            </a:r>
            <a:endParaRPr lang="en-AU">
              <a:solidFill>
                <a:srgbClr val="FF0000"/>
              </a:solidFill>
            </a:endParaRPr>
          </a:p>
        </p:txBody>
      </p:sp>
    </p:spTree>
    <p:extLst>
      <p:ext uri="{BB962C8B-B14F-4D97-AF65-F5344CB8AC3E}">
        <p14:creationId xmlns:p14="http://schemas.microsoft.com/office/powerpoint/2010/main" val="32559805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AU" dirty="0" smtClean="0"/>
              <a:t>3NF</a:t>
            </a:r>
          </a:p>
        </p:txBody>
      </p:sp>
      <p:pic>
        <p:nvPicPr>
          <p:cNvPr id="50179" name="Picture 2"/>
          <p:cNvPicPr>
            <a:picLocks noChangeAspect="1" noChangeArrowheads="1"/>
          </p:cNvPicPr>
          <p:nvPr/>
        </p:nvPicPr>
        <p:blipFill>
          <a:blip r:embed="rId2"/>
          <a:srcRect/>
          <a:stretch>
            <a:fillRect/>
          </a:stretch>
        </p:blipFill>
        <p:spPr bwMode="auto">
          <a:xfrm>
            <a:off x="263525" y="1628775"/>
            <a:ext cx="8801100" cy="2798763"/>
          </a:xfrm>
          <a:prstGeom prst="rect">
            <a:avLst/>
          </a:prstGeom>
          <a:noFill/>
          <a:ln w="9525">
            <a:noFill/>
            <a:miter lim="800000"/>
            <a:headEnd/>
            <a:tailEnd/>
          </a:ln>
        </p:spPr>
      </p:pic>
      <p:sp>
        <p:nvSpPr>
          <p:cNvPr id="50180" name="TextBox 5"/>
          <p:cNvSpPr txBox="1">
            <a:spLocks noChangeArrowheads="1"/>
          </p:cNvSpPr>
          <p:nvPr/>
        </p:nvSpPr>
        <p:spPr bwMode="auto">
          <a:xfrm>
            <a:off x="611188" y="5157788"/>
            <a:ext cx="7848600" cy="1384300"/>
          </a:xfrm>
          <a:prstGeom prst="rect">
            <a:avLst/>
          </a:prstGeom>
          <a:noFill/>
          <a:ln w="9525">
            <a:noFill/>
            <a:miter lim="800000"/>
            <a:headEnd/>
            <a:tailEnd/>
          </a:ln>
        </p:spPr>
        <p:txBody>
          <a:bodyPr>
            <a:spAutoFit/>
          </a:bodyPr>
          <a:lstStyle/>
          <a:p>
            <a:r>
              <a:rPr lang="en-AU" sz="2800"/>
              <a:t>Now the two tables are 3NF, and </a:t>
            </a:r>
            <a:r>
              <a:rPr lang="en-AU" sz="2800" b="1"/>
              <a:t>update anomalies</a:t>
            </a:r>
            <a:r>
              <a:rPr lang="en-AU" sz="2800"/>
              <a:t> cannot occur (e.g. updating a DOB in one record but missing it in another record).</a:t>
            </a:r>
          </a:p>
        </p:txBody>
      </p:sp>
    </p:spTree>
    <p:extLst>
      <p:ext uri="{BB962C8B-B14F-4D97-AF65-F5344CB8AC3E}">
        <p14:creationId xmlns:p14="http://schemas.microsoft.com/office/powerpoint/2010/main" val="2540575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378F0B1C-C994-4958-9174-308C9CF2CE6F}" type="slidenum">
              <a:rPr lang="en-AU"/>
              <a:pPr/>
              <a:t>5</a:t>
            </a:fld>
            <a:endParaRPr lang="en-AU"/>
          </a:p>
        </p:txBody>
      </p:sp>
      <p:sp>
        <p:nvSpPr>
          <p:cNvPr id="6147" name="Rectangle 3"/>
          <p:cNvSpPr>
            <a:spLocks noGrp="1" noChangeArrowheads="1"/>
          </p:cNvSpPr>
          <p:nvPr>
            <p:ph type="body" idx="1"/>
          </p:nvPr>
        </p:nvSpPr>
        <p:spPr>
          <a:xfrm>
            <a:off x="468313" y="1557338"/>
            <a:ext cx="8351837" cy="576262"/>
          </a:xfrm>
        </p:spPr>
        <p:txBody>
          <a:bodyPr/>
          <a:lstStyle/>
          <a:p>
            <a:pPr eaLnBrk="1" hangingPunct="1">
              <a:lnSpc>
                <a:spcPct val="90000"/>
              </a:lnSpc>
            </a:pPr>
            <a:r>
              <a:rPr lang="en-AU" smtClean="0"/>
              <a:t>Q. So, what IS a relational database?</a:t>
            </a:r>
          </a:p>
        </p:txBody>
      </p:sp>
      <p:sp>
        <p:nvSpPr>
          <p:cNvPr id="6148" name="Rectangle 2"/>
          <p:cNvSpPr>
            <a:spLocks noGrp="1" noChangeArrowheads="1"/>
          </p:cNvSpPr>
          <p:nvPr>
            <p:ph type="title"/>
          </p:nvPr>
        </p:nvSpPr>
        <p:spPr>
          <a:xfrm>
            <a:off x="539750" y="692150"/>
            <a:ext cx="8229600" cy="417513"/>
          </a:xfrm>
        </p:spPr>
        <p:txBody>
          <a:bodyPr/>
          <a:lstStyle/>
          <a:p>
            <a:pPr eaLnBrk="1" hangingPunct="1"/>
            <a:r>
              <a:rPr lang="en-AU" sz="2800" smtClean="0"/>
              <a:t>Types of Databases</a:t>
            </a:r>
          </a:p>
        </p:txBody>
      </p:sp>
      <p:sp>
        <p:nvSpPr>
          <p:cNvPr id="36871" name="Rectangle 7"/>
          <p:cNvSpPr>
            <a:spLocks noChangeArrowheads="1"/>
          </p:cNvSpPr>
          <p:nvPr/>
        </p:nvSpPr>
        <p:spPr bwMode="auto">
          <a:xfrm>
            <a:off x="755650" y="2205038"/>
            <a:ext cx="7273925" cy="4832350"/>
          </a:xfrm>
          <a:prstGeom prst="rect">
            <a:avLst/>
          </a:prstGeom>
          <a:noFill/>
          <a:ln w="9525">
            <a:noFill/>
            <a:miter lim="800000"/>
            <a:headEnd/>
            <a:tailEnd/>
          </a:ln>
          <a:effectLst/>
        </p:spPr>
        <p:txBody>
          <a:bodyPr>
            <a:spAutoFit/>
          </a:bodyPr>
          <a:lstStyle/>
          <a:p>
            <a:pPr marL="514350" indent="-514350">
              <a:buFontTx/>
              <a:buAutoNum type="alphaUcPeriod"/>
              <a:defRPr/>
            </a:pPr>
            <a:r>
              <a:rPr lang="en-AU" sz="2800" dirty="0"/>
              <a:t>A database with 2 or more related tables.</a:t>
            </a:r>
          </a:p>
          <a:p>
            <a:pPr marL="514350" indent="-514350">
              <a:defRPr/>
            </a:pPr>
            <a:r>
              <a:rPr lang="en-AU" sz="2800" dirty="0"/>
              <a:t>A RDMS in addition to storing data stores data relationships between tables.</a:t>
            </a:r>
          </a:p>
          <a:p>
            <a:pPr>
              <a:defRPr/>
            </a:pPr>
            <a:endParaRPr lang="en-AU" sz="2800" dirty="0"/>
          </a:p>
          <a:p>
            <a:pPr>
              <a:defRPr/>
            </a:pPr>
            <a:r>
              <a:rPr lang="en-AU" sz="2800" dirty="0"/>
              <a:t>A </a:t>
            </a:r>
            <a:r>
              <a:rPr lang="en-AU" sz="2800" i="1" dirty="0"/>
              <a:t>flat file database</a:t>
            </a:r>
            <a:r>
              <a:rPr lang="en-AU" sz="2800" dirty="0"/>
              <a:t> has a single table and often suffers from inefficient repetition of data.</a:t>
            </a:r>
          </a:p>
          <a:p>
            <a:pPr>
              <a:defRPr/>
            </a:pPr>
            <a:r>
              <a:rPr lang="en-AU" sz="2800" i="1" dirty="0"/>
              <a:t>Normalisation</a:t>
            </a:r>
            <a:r>
              <a:rPr lang="en-AU" sz="2800" dirty="0"/>
              <a:t> is the process of removing this repetition by crafting relationships between tables.</a:t>
            </a:r>
          </a:p>
          <a:p>
            <a:pPr>
              <a:defRPr/>
            </a:pPr>
            <a:endParaRPr lang="en-A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BA4DCF77-71C1-4748-9746-711852F45EB1}" type="slidenum">
              <a:rPr lang="en-AU"/>
              <a:pPr/>
              <a:t>6</a:t>
            </a:fld>
            <a:endParaRPr lang="en-AU"/>
          </a:p>
        </p:txBody>
      </p:sp>
      <p:sp>
        <p:nvSpPr>
          <p:cNvPr id="7171" name="Rectangle 2"/>
          <p:cNvSpPr>
            <a:spLocks noGrp="1" noChangeArrowheads="1"/>
          </p:cNvSpPr>
          <p:nvPr>
            <p:ph type="title"/>
          </p:nvPr>
        </p:nvSpPr>
        <p:spPr>
          <a:xfrm>
            <a:off x="323850" y="620713"/>
            <a:ext cx="1584325" cy="1008062"/>
          </a:xfrm>
        </p:spPr>
        <p:txBody>
          <a:bodyPr/>
          <a:lstStyle/>
          <a:p>
            <a:pPr algn="r" eaLnBrk="1" hangingPunct="1"/>
            <a:r>
              <a:rPr lang="en-AU" sz="4000" i="1" smtClean="0"/>
              <a:t>Flat</a:t>
            </a:r>
            <a:br>
              <a:rPr lang="en-AU" sz="4000" i="1" smtClean="0"/>
            </a:br>
            <a:r>
              <a:rPr lang="en-AU" sz="4000" i="1" smtClean="0"/>
              <a:t>file</a:t>
            </a:r>
          </a:p>
        </p:txBody>
      </p:sp>
      <p:graphicFrame>
        <p:nvGraphicFramePr>
          <p:cNvPr id="38073" name="Group 185"/>
          <p:cNvGraphicFramePr>
            <a:graphicFrameLocks noGrp="1"/>
          </p:cNvGraphicFramePr>
          <p:nvPr>
            <p:ph idx="1"/>
          </p:nvPr>
        </p:nvGraphicFramePr>
        <p:xfrm>
          <a:off x="2051050" y="476250"/>
          <a:ext cx="6923088" cy="2065338"/>
        </p:xfrm>
        <a:graphic>
          <a:graphicData uri="http://schemas.openxmlformats.org/drawingml/2006/table">
            <a:tbl>
              <a:tblPr/>
              <a:tblGrid>
                <a:gridCol w="1730375"/>
                <a:gridCol w="1731963"/>
                <a:gridCol w="1730375"/>
                <a:gridCol w="1730375"/>
              </a:tblGrid>
              <a:tr h="388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Boss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Phone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BA3"/>
                    </a:solidFill>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Smith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Jones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Lennon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Masoch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8067" name="Group 179"/>
          <p:cNvGraphicFramePr>
            <a:graphicFrameLocks noGrp="1"/>
          </p:cNvGraphicFramePr>
          <p:nvPr/>
        </p:nvGraphicFramePr>
        <p:xfrm>
          <a:off x="395288" y="3716338"/>
          <a:ext cx="3462337" cy="2865439"/>
        </p:xfrm>
        <a:graphic>
          <a:graphicData uri="http://schemas.openxmlformats.org/drawingml/2006/table">
            <a:tbl>
              <a:tblPr/>
              <a:tblGrid>
                <a:gridCol w="1730375"/>
                <a:gridCol w="1731962"/>
              </a:tblGrid>
              <a:tr h="3889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STAFF TABLE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hMerge="1">
                  <a:txBody>
                    <a:bodyPr/>
                    <a:lstStyle/>
                    <a:p>
                      <a:endParaRPr lang="en-AU"/>
                    </a:p>
                  </a:txBody>
                  <a:tcPr/>
                </a:tc>
              </a:tr>
              <a:tr h="388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Smith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Jones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Lennon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Masoch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8068" name="Group 180"/>
          <p:cNvGraphicFramePr>
            <a:graphicFrameLocks noGrp="1"/>
          </p:cNvGraphicFramePr>
          <p:nvPr/>
        </p:nvGraphicFramePr>
        <p:xfrm>
          <a:off x="4067175" y="4984750"/>
          <a:ext cx="4797425" cy="1584326"/>
        </p:xfrm>
        <a:graphic>
          <a:graphicData uri="http://schemas.openxmlformats.org/drawingml/2006/table">
            <a:tbl>
              <a:tblPr/>
              <a:tblGrid>
                <a:gridCol w="1731963"/>
                <a:gridCol w="1730375"/>
                <a:gridCol w="1335087"/>
              </a:tblGrid>
              <a:tr h="36036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DEPARTMENTS TABLE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hMerge="1">
                  <a:txBody>
                    <a:bodyPr/>
                    <a:lstStyle/>
                    <a:p>
                      <a:endParaRPr lang="en-AU"/>
                    </a:p>
                  </a:txBody>
                  <a:tcPr/>
                </a:tc>
                <a:tc hMerge="1">
                  <a:txBody>
                    <a:bodyPr/>
                    <a:lstStyle/>
                    <a:p>
                      <a:endParaRPr lang="en-AU"/>
                    </a:p>
                  </a:txBody>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Department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Boss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1" i="0" u="none" strike="noStrike" cap="none" normalizeH="0" baseline="0" smtClean="0">
                          <a:ln>
                            <a:noFill/>
                          </a:ln>
                          <a:solidFill>
                            <a:schemeClr val="tx1"/>
                          </a:solidFill>
                          <a:effectLst/>
                          <a:latin typeface="Arial" charset="0"/>
                        </a:rPr>
                        <a:t>Phone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Sales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Britney Lurgi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9123 456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Transport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Tom Brick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600" b="0" i="0" u="none" strike="noStrike" cap="none" normalizeH="0" baseline="0" smtClean="0">
                          <a:ln>
                            <a:noFill/>
                          </a:ln>
                          <a:solidFill>
                            <a:schemeClr val="tx1"/>
                          </a:solidFill>
                          <a:effectLst/>
                          <a:latin typeface="Arial" charset="0"/>
                        </a:rPr>
                        <a:t>9876 543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8075" name="AutoShape 187"/>
          <p:cNvSpPr>
            <a:spLocks noChangeArrowheads="1"/>
          </p:cNvSpPr>
          <p:nvPr/>
        </p:nvSpPr>
        <p:spPr bwMode="auto">
          <a:xfrm>
            <a:off x="3348038" y="3429000"/>
            <a:ext cx="1584325" cy="2592388"/>
          </a:xfrm>
          <a:custGeom>
            <a:avLst/>
            <a:gdLst>
              <a:gd name="T0" fmla="*/ 913774 w 21600"/>
              <a:gd name="T1" fmla="*/ 15362 h 21600"/>
              <a:gd name="T2" fmla="*/ 225986 w 21600"/>
              <a:gd name="T3" fmla="*/ 1001190 h 21600"/>
              <a:gd name="T4" fmla="*/ 852968 w 21600"/>
              <a:gd name="T5" fmla="*/ 655778 h 21600"/>
              <a:gd name="T6" fmla="*/ 1782366 w 21600"/>
              <a:gd name="T7" fmla="*/ 1296194 h 21600"/>
              <a:gd name="T8" fmla="*/ 1386284 w 21600"/>
              <a:gd name="T9" fmla="*/ 1944291 h 21600"/>
              <a:gd name="T10" fmla="*/ 990203 w 21600"/>
              <a:gd name="T11" fmla="*/ 1296194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8448" y="5399"/>
                  <a:pt x="6367" y="6921"/>
                  <a:pt x="5654" y="9161"/>
                </a:cubicBezTo>
                <a:lnTo>
                  <a:pt x="509" y="7522"/>
                </a:lnTo>
                <a:cubicBezTo>
                  <a:pt x="1935" y="3042"/>
                  <a:pt x="6097"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p:spPr>
        <p:txBody>
          <a:bodyPr wrap="none" anchor="ctr"/>
          <a:lstStyle/>
          <a:p>
            <a:pPr algn="ctr"/>
            <a:endParaRPr lang="en-US"/>
          </a:p>
        </p:txBody>
      </p:sp>
      <p:sp>
        <p:nvSpPr>
          <p:cNvPr id="38076" name="Text Box 188"/>
          <p:cNvSpPr txBox="1">
            <a:spLocks noChangeArrowheads="1"/>
          </p:cNvSpPr>
          <p:nvPr/>
        </p:nvSpPr>
        <p:spPr bwMode="auto">
          <a:xfrm>
            <a:off x="5364163" y="3429000"/>
            <a:ext cx="3384550" cy="1328738"/>
          </a:xfrm>
          <a:prstGeom prst="rect">
            <a:avLst/>
          </a:prstGeom>
          <a:noFill/>
          <a:ln w="9525">
            <a:noFill/>
            <a:miter lim="800000"/>
            <a:headEnd/>
            <a:tailEnd/>
          </a:ln>
        </p:spPr>
        <p:txBody>
          <a:bodyPr>
            <a:spAutoFit/>
          </a:bodyPr>
          <a:lstStyle/>
          <a:p>
            <a:pPr>
              <a:spcBef>
                <a:spcPct val="50000"/>
              </a:spcBef>
            </a:pPr>
            <a:r>
              <a:rPr lang="en-AU"/>
              <a:t>+ No unnecessary data repetition</a:t>
            </a:r>
          </a:p>
          <a:p>
            <a:pPr>
              <a:spcBef>
                <a:spcPct val="50000"/>
              </a:spcBef>
            </a:pPr>
            <a:r>
              <a:rPr lang="en-AU"/>
              <a:t>+ Department info easily modified in </a:t>
            </a:r>
            <a:r>
              <a:rPr lang="en-AU" i="1"/>
              <a:t>one</a:t>
            </a:r>
            <a:r>
              <a:rPr lang="en-AU"/>
              <a:t> operation.</a:t>
            </a:r>
          </a:p>
        </p:txBody>
      </p:sp>
      <p:sp>
        <p:nvSpPr>
          <p:cNvPr id="38077" name="Rectangle 189"/>
          <p:cNvSpPr>
            <a:spLocks noChangeArrowheads="1"/>
          </p:cNvSpPr>
          <p:nvPr/>
        </p:nvSpPr>
        <p:spPr bwMode="auto">
          <a:xfrm>
            <a:off x="250825" y="3140075"/>
            <a:ext cx="3168650" cy="503238"/>
          </a:xfrm>
          <a:prstGeom prst="rect">
            <a:avLst/>
          </a:prstGeom>
          <a:noFill/>
          <a:ln w="9525">
            <a:noFill/>
            <a:miter lim="800000"/>
            <a:headEnd/>
            <a:tailEnd/>
          </a:ln>
        </p:spPr>
        <p:txBody>
          <a:bodyPr anchor="ctr"/>
          <a:lstStyle/>
          <a:p>
            <a:r>
              <a:rPr lang="en-AU" sz="4000" i="1">
                <a:solidFill>
                  <a:schemeClr val="tx2"/>
                </a:solidFill>
              </a:rPr>
              <a:t>Relational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8067"/>
                                        </p:tgtEl>
                                        <p:attrNameLst>
                                          <p:attrName>style.visibility</p:attrName>
                                        </p:attrNameLst>
                                      </p:cBhvr>
                                      <p:to>
                                        <p:strVal val="visible"/>
                                      </p:to>
                                    </p:set>
                                    <p:animEffect transition="in" filter="box(in)">
                                      <p:cBhvr>
                                        <p:cTn id="7" dur="500"/>
                                        <p:tgtEl>
                                          <p:spTgt spid="38067"/>
                                        </p:tgtEl>
                                      </p:cBhvr>
                                    </p:animEffect>
                                  </p:childTnLst>
                                </p:cTn>
                              </p:par>
                              <p:par>
                                <p:cTn id="8" presetID="4" presetClass="entr" presetSubtype="16" fill="hold" nodeType="withEffect">
                                  <p:stCondLst>
                                    <p:cond delay="0"/>
                                  </p:stCondLst>
                                  <p:childTnLst>
                                    <p:set>
                                      <p:cBhvr>
                                        <p:cTn id="9" dur="1" fill="hold">
                                          <p:stCondLst>
                                            <p:cond delay="0"/>
                                          </p:stCondLst>
                                        </p:cTn>
                                        <p:tgtEl>
                                          <p:spTgt spid="38068"/>
                                        </p:tgtEl>
                                        <p:attrNameLst>
                                          <p:attrName>style.visibility</p:attrName>
                                        </p:attrNameLst>
                                      </p:cBhvr>
                                      <p:to>
                                        <p:strVal val="visible"/>
                                      </p:to>
                                    </p:set>
                                    <p:animEffect transition="in" filter="box(in)">
                                      <p:cBhvr>
                                        <p:cTn id="10" dur="500"/>
                                        <p:tgtEl>
                                          <p:spTgt spid="38068"/>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8075"/>
                                        </p:tgtEl>
                                        <p:attrNameLst>
                                          <p:attrName>style.visibility</p:attrName>
                                        </p:attrNameLst>
                                      </p:cBhvr>
                                      <p:to>
                                        <p:strVal val="visible"/>
                                      </p:to>
                                    </p:set>
                                    <p:animEffect transition="in" filter="box(in)">
                                      <p:cBhvr>
                                        <p:cTn id="13" dur="500"/>
                                        <p:tgtEl>
                                          <p:spTgt spid="3807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38076"/>
                                        </p:tgtEl>
                                        <p:attrNameLst>
                                          <p:attrName>style.visibility</p:attrName>
                                        </p:attrNameLst>
                                      </p:cBhvr>
                                      <p:to>
                                        <p:strVal val="visible"/>
                                      </p:to>
                                    </p:set>
                                    <p:animEffect transition="in" filter="box(in)">
                                      <p:cBhvr>
                                        <p:cTn id="16" dur="500"/>
                                        <p:tgtEl>
                                          <p:spTgt spid="38076"/>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38077"/>
                                        </p:tgtEl>
                                        <p:attrNameLst>
                                          <p:attrName>style.visibility</p:attrName>
                                        </p:attrNameLst>
                                      </p:cBhvr>
                                      <p:to>
                                        <p:strVal val="visible"/>
                                      </p:to>
                                    </p:set>
                                    <p:animEffect transition="in" filter="box(in)">
                                      <p:cBhvr>
                                        <p:cTn id="19" dur="500"/>
                                        <p:tgtEl>
                                          <p:spTgt spid="38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75" grpId="0" animBg="1"/>
      <p:bldP spid="38076" grpId="0"/>
      <p:bldP spid="3807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659EFE54-50A3-4B74-B228-FC10D4042561}" type="slidenum">
              <a:rPr lang="en-AU"/>
              <a:pPr/>
              <a:t>7</a:t>
            </a:fld>
            <a:endParaRPr lang="en-AU"/>
          </a:p>
        </p:txBody>
      </p:sp>
      <p:sp>
        <p:nvSpPr>
          <p:cNvPr id="8195"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8196" name="Rectangle 3"/>
          <p:cNvSpPr>
            <a:spLocks noGrp="1" noChangeArrowheads="1"/>
          </p:cNvSpPr>
          <p:nvPr>
            <p:ph type="body" idx="1"/>
          </p:nvPr>
        </p:nvSpPr>
        <p:spPr>
          <a:xfrm>
            <a:off x="457200" y="1600200"/>
            <a:ext cx="7900988" cy="3686175"/>
          </a:xfrm>
        </p:spPr>
        <p:txBody>
          <a:bodyPr/>
          <a:lstStyle/>
          <a:p>
            <a:pPr eaLnBrk="1" hangingPunct="1"/>
            <a:r>
              <a:rPr lang="en-AU" smtClean="0"/>
              <a:t>One-to-one relationship:</a:t>
            </a:r>
          </a:p>
          <a:p>
            <a:pPr eaLnBrk="1" hangingPunct="1">
              <a:buFontTx/>
              <a:buNone/>
            </a:pPr>
            <a:r>
              <a:rPr lang="en-AU" smtClean="0"/>
              <a:t>Eg. Airline’s passenger details:</a:t>
            </a:r>
          </a:p>
          <a:p>
            <a:pPr lvl="1" eaLnBrk="1" hangingPunct="1"/>
            <a:endParaRPr lang="en-AU" smtClean="0"/>
          </a:p>
        </p:txBody>
      </p:sp>
      <p:sp>
        <p:nvSpPr>
          <p:cNvPr id="8197" name="Rectangle 4"/>
          <p:cNvSpPr>
            <a:spLocks noChangeArrowheads="1"/>
          </p:cNvSpPr>
          <p:nvPr/>
        </p:nvSpPr>
        <p:spPr bwMode="auto">
          <a:xfrm>
            <a:off x="1547813" y="2924175"/>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passengers</a:t>
            </a:r>
          </a:p>
        </p:txBody>
      </p:sp>
      <p:sp>
        <p:nvSpPr>
          <p:cNvPr id="8198" name="Rectangle 5"/>
          <p:cNvSpPr>
            <a:spLocks noChangeArrowheads="1"/>
          </p:cNvSpPr>
          <p:nvPr/>
        </p:nvSpPr>
        <p:spPr bwMode="auto">
          <a:xfrm>
            <a:off x="4500563" y="2924175"/>
            <a:ext cx="1223962" cy="1512888"/>
          </a:xfrm>
          <a:prstGeom prst="rect">
            <a:avLst/>
          </a:prstGeom>
          <a:solidFill>
            <a:schemeClr val="accent1"/>
          </a:solidFill>
          <a:ln w="9525">
            <a:solidFill>
              <a:schemeClr val="tx1"/>
            </a:solidFill>
            <a:miter lim="800000"/>
            <a:headEnd/>
            <a:tailEnd/>
          </a:ln>
        </p:spPr>
        <p:txBody>
          <a:bodyPr wrap="none"/>
          <a:lstStyle/>
          <a:p>
            <a:pPr algn="ctr"/>
            <a:r>
              <a:rPr lang="en-AU" b="1"/>
              <a:t>Seats</a:t>
            </a:r>
          </a:p>
        </p:txBody>
      </p:sp>
      <p:sp>
        <p:nvSpPr>
          <p:cNvPr id="8199" name="Line 8"/>
          <p:cNvSpPr>
            <a:spLocks noChangeShapeType="1"/>
          </p:cNvSpPr>
          <p:nvPr/>
        </p:nvSpPr>
        <p:spPr bwMode="auto">
          <a:xfrm>
            <a:off x="2843213" y="3213100"/>
            <a:ext cx="215900" cy="0"/>
          </a:xfrm>
          <a:prstGeom prst="line">
            <a:avLst/>
          </a:prstGeom>
          <a:noFill/>
          <a:ln w="9525">
            <a:solidFill>
              <a:schemeClr val="tx1"/>
            </a:solidFill>
            <a:round/>
            <a:headEnd/>
            <a:tailEnd/>
          </a:ln>
        </p:spPr>
        <p:txBody>
          <a:bodyPr/>
          <a:lstStyle/>
          <a:p>
            <a:endParaRPr lang="en-AU"/>
          </a:p>
        </p:txBody>
      </p:sp>
      <p:sp>
        <p:nvSpPr>
          <p:cNvPr id="8200" name="Line 9"/>
          <p:cNvSpPr>
            <a:spLocks noChangeShapeType="1"/>
          </p:cNvSpPr>
          <p:nvPr/>
        </p:nvSpPr>
        <p:spPr bwMode="auto">
          <a:xfrm>
            <a:off x="3059113" y="3213100"/>
            <a:ext cx="0" cy="144463"/>
          </a:xfrm>
          <a:prstGeom prst="line">
            <a:avLst/>
          </a:prstGeom>
          <a:noFill/>
          <a:ln w="9525">
            <a:solidFill>
              <a:schemeClr val="tx1"/>
            </a:solidFill>
            <a:round/>
            <a:headEnd/>
            <a:tailEnd/>
          </a:ln>
        </p:spPr>
        <p:txBody>
          <a:bodyPr/>
          <a:lstStyle/>
          <a:p>
            <a:endParaRPr lang="en-AU"/>
          </a:p>
        </p:txBody>
      </p:sp>
      <p:sp>
        <p:nvSpPr>
          <p:cNvPr id="8201" name="Line 11"/>
          <p:cNvSpPr>
            <a:spLocks noChangeShapeType="1"/>
          </p:cNvSpPr>
          <p:nvPr/>
        </p:nvSpPr>
        <p:spPr bwMode="auto">
          <a:xfrm>
            <a:off x="3059113" y="3357563"/>
            <a:ext cx="1296987" cy="0"/>
          </a:xfrm>
          <a:prstGeom prst="line">
            <a:avLst/>
          </a:prstGeom>
          <a:noFill/>
          <a:ln w="9525">
            <a:solidFill>
              <a:schemeClr val="tx1"/>
            </a:solidFill>
            <a:round/>
            <a:headEnd/>
            <a:tailEnd/>
          </a:ln>
        </p:spPr>
        <p:txBody>
          <a:bodyPr/>
          <a:lstStyle/>
          <a:p>
            <a:endParaRPr lang="en-AU"/>
          </a:p>
        </p:txBody>
      </p:sp>
      <p:sp>
        <p:nvSpPr>
          <p:cNvPr id="8202" name="Line 13"/>
          <p:cNvSpPr>
            <a:spLocks noChangeShapeType="1"/>
          </p:cNvSpPr>
          <p:nvPr/>
        </p:nvSpPr>
        <p:spPr bwMode="auto">
          <a:xfrm flipV="1">
            <a:off x="4356100" y="3213100"/>
            <a:ext cx="0" cy="144463"/>
          </a:xfrm>
          <a:prstGeom prst="line">
            <a:avLst/>
          </a:prstGeom>
          <a:noFill/>
          <a:ln w="9525">
            <a:solidFill>
              <a:schemeClr val="tx1"/>
            </a:solidFill>
            <a:round/>
            <a:headEnd/>
            <a:tailEnd/>
          </a:ln>
        </p:spPr>
        <p:txBody>
          <a:bodyPr/>
          <a:lstStyle/>
          <a:p>
            <a:endParaRPr lang="en-AU"/>
          </a:p>
        </p:txBody>
      </p:sp>
      <p:sp>
        <p:nvSpPr>
          <p:cNvPr id="8203" name="Line 14"/>
          <p:cNvSpPr>
            <a:spLocks noChangeShapeType="1"/>
          </p:cNvSpPr>
          <p:nvPr/>
        </p:nvSpPr>
        <p:spPr bwMode="auto">
          <a:xfrm>
            <a:off x="4356100" y="3213100"/>
            <a:ext cx="144463" cy="0"/>
          </a:xfrm>
          <a:prstGeom prst="line">
            <a:avLst/>
          </a:prstGeom>
          <a:noFill/>
          <a:ln w="9525">
            <a:solidFill>
              <a:schemeClr val="tx1"/>
            </a:solidFill>
            <a:round/>
            <a:headEnd/>
            <a:tailEnd/>
          </a:ln>
        </p:spPr>
        <p:txBody>
          <a:bodyPr/>
          <a:lstStyle/>
          <a:p>
            <a:endParaRPr lang="en-AU"/>
          </a:p>
        </p:txBody>
      </p:sp>
      <p:sp>
        <p:nvSpPr>
          <p:cNvPr id="8204" name="Text Box 15"/>
          <p:cNvSpPr txBox="1">
            <a:spLocks noChangeArrowheads="1"/>
          </p:cNvSpPr>
          <p:nvPr/>
        </p:nvSpPr>
        <p:spPr bwMode="auto">
          <a:xfrm>
            <a:off x="2824163" y="2800350"/>
            <a:ext cx="311150" cy="366713"/>
          </a:xfrm>
          <a:prstGeom prst="rect">
            <a:avLst/>
          </a:prstGeom>
          <a:noFill/>
          <a:ln w="9525">
            <a:noFill/>
            <a:miter lim="800000"/>
            <a:headEnd/>
            <a:tailEnd/>
          </a:ln>
        </p:spPr>
        <p:txBody>
          <a:bodyPr wrap="none">
            <a:spAutoFit/>
          </a:bodyPr>
          <a:lstStyle/>
          <a:p>
            <a:r>
              <a:rPr lang="en-AU"/>
              <a:t>1</a:t>
            </a:r>
          </a:p>
        </p:txBody>
      </p:sp>
      <p:sp>
        <p:nvSpPr>
          <p:cNvPr id="8205" name="Text Box 16"/>
          <p:cNvSpPr txBox="1">
            <a:spLocks noChangeArrowheads="1"/>
          </p:cNvSpPr>
          <p:nvPr/>
        </p:nvSpPr>
        <p:spPr bwMode="auto">
          <a:xfrm>
            <a:off x="1619250" y="4508500"/>
            <a:ext cx="5060950" cy="641350"/>
          </a:xfrm>
          <a:prstGeom prst="rect">
            <a:avLst/>
          </a:prstGeom>
          <a:noFill/>
          <a:ln w="9525">
            <a:noFill/>
            <a:miter lim="800000"/>
            <a:headEnd/>
            <a:tailEnd/>
          </a:ln>
        </p:spPr>
        <p:txBody>
          <a:bodyPr>
            <a:spAutoFit/>
          </a:bodyPr>
          <a:lstStyle/>
          <a:p>
            <a:r>
              <a:rPr lang="en-AU"/>
              <a:t>Each passenger has only one seat and each seat can be assigned to only one passenger.</a:t>
            </a:r>
          </a:p>
        </p:txBody>
      </p:sp>
      <p:sp>
        <p:nvSpPr>
          <p:cNvPr id="8206" name="TextBox 14"/>
          <p:cNvSpPr txBox="1">
            <a:spLocks noChangeArrowheads="1"/>
          </p:cNvSpPr>
          <p:nvPr/>
        </p:nvSpPr>
        <p:spPr bwMode="auto">
          <a:xfrm>
            <a:off x="500063" y="5429250"/>
            <a:ext cx="8143875" cy="369888"/>
          </a:xfrm>
          <a:prstGeom prst="rect">
            <a:avLst/>
          </a:prstGeom>
          <a:noFill/>
          <a:ln w="9525">
            <a:noFill/>
            <a:miter lim="800000"/>
            <a:headEnd/>
            <a:tailEnd/>
          </a:ln>
        </p:spPr>
        <p:txBody>
          <a:bodyPr>
            <a:spAutoFit/>
          </a:bodyPr>
          <a:lstStyle/>
          <a:p>
            <a:r>
              <a:rPr lang="en-AU"/>
              <a:t>A record in one table is connected to only one record in a second table.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94EDA378-57AD-4A79-A81B-DEB50CA5FAE1}" type="slidenum">
              <a:rPr lang="en-AU"/>
              <a:pPr/>
              <a:t>8</a:t>
            </a:fld>
            <a:endParaRPr lang="en-AU"/>
          </a:p>
        </p:txBody>
      </p:sp>
      <p:sp>
        <p:nvSpPr>
          <p:cNvPr id="9219"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9220" name="Rectangle 3"/>
          <p:cNvSpPr>
            <a:spLocks noGrp="1" noChangeArrowheads="1"/>
          </p:cNvSpPr>
          <p:nvPr>
            <p:ph type="body" idx="1"/>
          </p:nvPr>
        </p:nvSpPr>
        <p:spPr/>
        <p:txBody>
          <a:bodyPr/>
          <a:lstStyle/>
          <a:p>
            <a:pPr eaLnBrk="1" hangingPunct="1"/>
            <a:r>
              <a:rPr lang="en-AU" smtClean="0"/>
              <a:t>One-to-many relationship:</a:t>
            </a:r>
          </a:p>
          <a:p>
            <a:pPr eaLnBrk="1" hangingPunct="1"/>
            <a:r>
              <a:rPr lang="en-AU" smtClean="0"/>
              <a:t>Eg. customer details &amp; job quotation:</a:t>
            </a:r>
          </a:p>
          <a:p>
            <a:pPr lvl="1" eaLnBrk="1" hangingPunct="1"/>
            <a:endParaRPr lang="en-AU" smtClean="0"/>
          </a:p>
        </p:txBody>
      </p:sp>
      <p:sp>
        <p:nvSpPr>
          <p:cNvPr id="9221" name="Text Box 12"/>
          <p:cNvSpPr txBox="1">
            <a:spLocks noChangeArrowheads="1"/>
          </p:cNvSpPr>
          <p:nvPr/>
        </p:nvSpPr>
        <p:spPr bwMode="auto">
          <a:xfrm>
            <a:off x="1619250" y="5516563"/>
            <a:ext cx="5060950" cy="366712"/>
          </a:xfrm>
          <a:prstGeom prst="rect">
            <a:avLst/>
          </a:prstGeom>
          <a:noFill/>
          <a:ln w="9525">
            <a:noFill/>
            <a:miter lim="800000"/>
            <a:headEnd/>
            <a:tailEnd/>
          </a:ln>
        </p:spPr>
        <p:txBody>
          <a:bodyPr>
            <a:spAutoFit/>
          </a:bodyPr>
          <a:lstStyle/>
          <a:p>
            <a:endParaRPr lang="en-US"/>
          </a:p>
        </p:txBody>
      </p:sp>
      <p:sp>
        <p:nvSpPr>
          <p:cNvPr id="9222" name="Text Box 14"/>
          <p:cNvSpPr txBox="1">
            <a:spLocks noChangeArrowheads="1"/>
          </p:cNvSpPr>
          <p:nvPr/>
        </p:nvSpPr>
        <p:spPr bwMode="auto">
          <a:xfrm>
            <a:off x="684213" y="4941888"/>
            <a:ext cx="7632700" cy="1616075"/>
          </a:xfrm>
          <a:prstGeom prst="rect">
            <a:avLst/>
          </a:prstGeom>
          <a:noFill/>
          <a:ln w="9525">
            <a:noFill/>
            <a:miter lim="800000"/>
            <a:headEnd/>
            <a:tailEnd/>
          </a:ln>
        </p:spPr>
        <p:txBody>
          <a:bodyPr>
            <a:spAutoFit/>
          </a:bodyPr>
          <a:lstStyle/>
          <a:p>
            <a:r>
              <a:rPr lang="en-AU"/>
              <a:t>The one supplier can provide MANY products, but each product comes</a:t>
            </a:r>
          </a:p>
          <a:p>
            <a:r>
              <a:rPr lang="en-AU"/>
              <a:t>from ONE supplier.</a:t>
            </a:r>
          </a:p>
          <a:p>
            <a:r>
              <a:rPr lang="en-AU"/>
              <a:t>Also, eg. several workers share single telephone extensions; each extension record is related to several employee’s records.</a:t>
            </a:r>
          </a:p>
          <a:p>
            <a:pPr>
              <a:spcBef>
                <a:spcPct val="50000"/>
              </a:spcBef>
            </a:pPr>
            <a:endParaRPr lang="en-AU"/>
          </a:p>
        </p:txBody>
      </p:sp>
      <p:pic>
        <p:nvPicPr>
          <p:cNvPr id="9223" name="Picture 15"/>
          <p:cNvPicPr>
            <a:picLocks noChangeAspect="1" noChangeArrowheads="1"/>
          </p:cNvPicPr>
          <p:nvPr/>
        </p:nvPicPr>
        <p:blipFill>
          <a:blip r:embed="rId2"/>
          <a:srcRect/>
          <a:stretch>
            <a:fillRect/>
          </a:stretch>
        </p:blipFill>
        <p:spPr bwMode="auto">
          <a:xfrm>
            <a:off x="1476375" y="2781300"/>
            <a:ext cx="4562475" cy="196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6948D927-9ED1-4DDC-99E5-DC4B3921705B}" type="slidenum">
              <a:rPr lang="en-AU"/>
              <a:pPr/>
              <a:t>9</a:t>
            </a:fld>
            <a:endParaRPr lang="en-AU"/>
          </a:p>
        </p:txBody>
      </p:sp>
      <p:sp>
        <p:nvSpPr>
          <p:cNvPr id="10243" name="Rectangle 2"/>
          <p:cNvSpPr>
            <a:spLocks noGrp="1" noChangeArrowheads="1"/>
          </p:cNvSpPr>
          <p:nvPr>
            <p:ph type="title"/>
          </p:nvPr>
        </p:nvSpPr>
        <p:spPr/>
        <p:txBody>
          <a:bodyPr/>
          <a:lstStyle/>
          <a:p>
            <a:pPr eaLnBrk="1" hangingPunct="1"/>
            <a:r>
              <a:rPr lang="en-AU" sz="4000" smtClean="0"/>
              <a:t>Types of Relationships, connection between data</a:t>
            </a:r>
          </a:p>
        </p:txBody>
      </p:sp>
      <p:sp>
        <p:nvSpPr>
          <p:cNvPr id="10244" name="Rectangle 3"/>
          <p:cNvSpPr>
            <a:spLocks noGrp="1" noChangeArrowheads="1"/>
          </p:cNvSpPr>
          <p:nvPr>
            <p:ph type="body" idx="1"/>
          </p:nvPr>
        </p:nvSpPr>
        <p:spPr/>
        <p:txBody>
          <a:bodyPr/>
          <a:lstStyle/>
          <a:p>
            <a:pPr eaLnBrk="1" hangingPunct="1"/>
            <a:r>
              <a:rPr lang="en-AU" smtClean="0"/>
              <a:t>many-to-many relationship:</a:t>
            </a:r>
          </a:p>
          <a:p>
            <a:pPr eaLnBrk="1" hangingPunct="1"/>
            <a:r>
              <a:rPr lang="en-AU" smtClean="0"/>
              <a:t>Eg. Student details and subjects tables:</a:t>
            </a:r>
          </a:p>
          <a:p>
            <a:pPr lvl="1" eaLnBrk="1" hangingPunct="1"/>
            <a:endParaRPr lang="en-AU" smtClean="0"/>
          </a:p>
        </p:txBody>
      </p:sp>
      <p:sp>
        <p:nvSpPr>
          <p:cNvPr id="10245" name="Text Box 4"/>
          <p:cNvSpPr txBox="1">
            <a:spLocks noChangeArrowheads="1"/>
          </p:cNvSpPr>
          <p:nvPr/>
        </p:nvSpPr>
        <p:spPr bwMode="auto">
          <a:xfrm>
            <a:off x="1619250" y="5516563"/>
            <a:ext cx="5060950" cy="366712"/>
          </a:xfrm>
          <a:prstGeom prst="rect">
            <a:avLst/>
          </a:prstGeom>
          <a:noFill/>
          <a:ln w="9525">
            <a:noFill/>
            <a:miter lim="800000"/>
            <a:headEnd/>
            <a:tailEnd/>
          </a:ln>
        </p:spPr>
        <p:txBody>
          <a:bodyPr>
            <a:spAutoFit/>
          </a:bodyPr>
          <a:lstStyle/>
          <a:p>
            <a:endParaRPr lang="en-US"/>
          </a:p>
        </p:txBody>
      </p:sp>
      <p:sp>
        <p:nvSpPr>
          <p:cNvPr id="10246" name="Text Box 6"/>
          <p:cNvSpPr txBox="1">
            <a:spLocks noChangeArrowheads="1"/>
          </p:cNvSpPr>
          <p:nvPr/>
        </p:nvSpPr>
        <p:spPr bwMode="auto">
          <a:xfrm>
            <a:off x="684213" y="5445125"/>
            <a:ext cx="7632700" cy="366713"/>
          </a:xfrm>
          <a:prstGeom prst="rect">
            <a:avLst/>
          </a:prstGeom>
          <a:noFill/>
          <a:ln w="9525">
            <a:noFill/>
            <a:miter lim="800000"/>
            <a:headEnd/>
            <a:tailEnd/>
          </a:ln>
        </p:spPr>
        <p:txBody>
          <a:bodyPr>
            <a:spAutoFit/>
          </a:bodyPr>
          <a:lstStyle/>
          <a:p>
            <a:pPr>
              <a:spcBef>
                <a:spcPct val="50000"/>
              </a:spcBef>
            </a:pPr>
            <a:r>
              <a:rPr lang="en-AU"/>
              <a:t>Each student studies many subjects and each subject has many students</a:t>
            </a:r>
          </a:p>
        </p:txBody>
      </p:sp>
      <p:sp>
        <p:nvSpPr>
          <p:cNvPr id="10247" name="Rectangle 7"/>
          <p:cNvSpPr>
            <a:spLocks noChangeArrowheads="1"/>
          </p:cNvSpPr>
          <p:nvPr/>
        </p:nvSpPr>
        <p:spPr bwMode="auto">
          <a:xfrm>
            <a:off x="1547813" y="3068638"/>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students</a:t>
            </a:r>
          </a:p>
        </p:txBody>
      </p:sp>
      <p:sp>
        <p:nvSpPr>
          <p:cNvPr id="10248" name="Rectangle 8"/>
          <p:cNvSpPr>
            <a:spLocks noChangeArrowheads="1"/>
          </p:cNvSpPr>
          <p:nvPr/>
        </p:nvSpPr>
        <p:spPr bwMode="auto">
          <a:xfrm>
            <a:off x="4140200" y="3068638"/>
            <a:ext cx="1295400" cy="1441450"/>
          </a:xfrm>
          <a:prstGeom prst="rect">
            <a:avLst/>
          </a:prstGeom>
          <a:solidFill>
            <a:schemeClr val="accent1"/>
          </a:solidFill>
          <a:ln w="9525">
            <a:solidFill>
              <a:schemeClr val="tx1"/>
            </a:solidFill>
            <a:miter lim="800000"/>
            <a:headEnd/>
            <a:tailEnd/>
          </a:ln>
        </p:spPr>
        <p:txBody>
          <a:bodyPr wrap="none"/>
          <a:lstStyle/>
          <a:p>
            <a:pPr algn="ctr"/>
            <a:r>
              <a:rPr lang="en-AU" b="1"/>
              <a:t>subjects</a:t>
            </a:r>
          </a:p>
        </p:txBody>
      </p:sp>
      <p:sp>
        <p:nvSpPr>
          <p:cNvPr id="10249" name="Line 9"/>
          <p:cNvSpPr>
            <a:spLocks noChangeShapeType="1"/>
          </p:cNvSpPr>
          <p:nvPr/>
        </p:nvSpPr>
        <p:spPr bwMode="auto">
          <a:xfrm>
            <a:off x="2987675" y="3573463"/>
            <a:ext cx="1008063" cy="0"/>
          </a:xfrm>
          <a:prstGeom prst="line">
            <a:avLst/>
          </a:prstGeom>
          <a:noFill/>
          <a:ln w="9525">
            <a:solidFill>
              <a:schemeClr val="tx1"/>
            </a:solidFill>
            <a:round/>
            <a:headEnd/>
            <a:tailEnd/>
          </a:ln>
        </p:spPr>
        <p:txBody>
          <a:bodyPr/>
          <a:lstStyle/>
          <a:p>
            <a:endParaRPr lang="en-AU"/>
          </a:p>
        </p:txBody>
      </p:sp>
      <p:sp>
        <p:nvSpPr>
          <p:cNvPr id="10250" name="Line 10"/>
          <p:cNvSpPr>
            <a:spLocks noChangeShapeType="1"/>
          </p:cNvSpPr>
          <p:nvPr/>
        </p:nvSpPr>
        <p:spPr bwMode="auto">
          <a:xfrm flipV="1">
            <a:off x="3995738" y="3429000"/>
            <a:ext cx="144462" cy="144463"/>
          </a:xfrm>
          <a:prstGeom prst="line">
            <a:avLst/>
          </a:prstGeom>
          <a:noFill/>
          <a:ln w="9525">
            <a:solidFill>
              <a:schemeClr val="tx1"/>
            </a:solidFill>
            <a:round/>
            <a:headEnd/>
            <a:tailEnd/>
          </a:ln>
        </p:spPr>
        <p:txBody>
          <a:bodyPr/>
          <a:lstStyle/>
          <a:p>
            <a:endParaRPr lang="en-AU"/>
          </a:p>
        </p:txBody>
      </p:sp>
      <p:sp>
        <p:nvSpPr>
          <p:cNvPr id="10251" name="Line 12"/>
          <p:cNvSpPr>
            <a:spLocks noChangeShapeType="1"/>
          </p:cNvSpPr>
          <p:nvPr/>
        </p:nvSpPr>
        <p:spPr bwMode="auto">
          <a:xfrm>
            <a:off x="3995738" y="3573463"/>
            <a:ext cx="144462" cy="0"/>
          </a:xfrm>
          <a:prstGeom prst="line">
            <a:avLst/>
          </a:prstGeom>
          <a:noFill/>
          <a:ln w="9525">
            <a:solidFill>
              <a:schemeClr val="tx1"/>
            </a:solidFill>
            <a:round/>
            <a:headEnd/>
            <a:tailEnd/>
          </a:ln>
        </p:spPr>
        <p:txBody>
          <a:bodyPr/>
          <a:lstStyle/>
          <a:p>
            <a:endParaRPr lang="en-AU"/>
          </a:p>
        </p:txBody>
      </p:sp>
      <p:sp>
        <p:nvSpPr>
          <p:cNvPr id="10252" name="Line 13"/>
          <p:cNvSpPr>
            <a:spLocks noChangeShapeType="1"/>
          </p:cNvSpPr>
          <p:nvPr/>
        </p:nvSpPr>
        <p:spPr bwMode="auto">
          <a:xfrm>
            <a:off x="3995738" y="3573463"/>
            <a:ext cx="144462" cy="71437"/>
          </a:xfrm>
          <a:prstGeom prst="line">
            <a:avLst/>
          </a:prstGeom>
          <a:noFill/>
          <a:ln w="9525">
            <a:solidFill>
              <a:schemeClr val="tx1"/>
            </a:solidFill>
            <a:round/>
            <a:headEnd/>
            <a:tailEnd/>
          </a:ln>
        </p:spPr>
        <p:txBody>
          <a:bodyPr/>
          <a:lstStyle/>
          <a:p>
            <a:endParaRPr lang="en-AU"/>
          </a:p>
        </p:txBody>
      </p:sp>
      <p:sp>
        <p:nvSpPr>
          <p:cNvPr id="10253" name="Line 14"/>
          <p:cNvSpPr>
            <a:spLocks noChangeShapeType="1"/>
          </p:cNvSpPr>
          <p:nvPr/>
        </p:nvSpPr>
        <p:spPr bwMode="auto">
          <a:xfrm flipH="1" flipV="1">
            <a:off x="2771775" y="3357563"/>
            <a:ext cx="215900" cy="215900"/>
          </a:xfrm>
          <a:prstGeom prst="line">
            <a:avLst/>
          </a:prstGeom>
          <a:noFill/>
          <a:ln w="9525">
            <a:solidFill>
              <a:schemeClr val="tx1"/>
            </a:solidFill>
            <a:round/>
            <a:headEnd/>
            <a:tailEnd/>
          </a:ln>
        </p:spPr>
        <p:txBody>
          <a:bodyPr/>
          <a:lstStyle/>
          <a:p>
            <a:endParaRPr lang="en-AU"/>
          </a:p>
        </p:txBody>
      </p:sp>
      <p:sp>
        <p:nvSpPr>
          <p:cNvPr id="10254" name="Line 15"/>
          <p:cNvSpPr>
            <a:spLocks noChangeShapeType="1"/>
          </p:cNvSpPr>
          <p:nvPr/>
        </p:nvSpPr>
        <p:spPr bwMode="auto">
          <a:xfrm flipH="1">
            <a:off x="2843213" y="3573463"/>
            <a:ext cx="144462" cy="0"/>
          </a:xfrm>
          <a:prstGeom prst="line">
            <a:avLst/>
          </a:prstGeom>
          <a:noFill/>
          <a:ln w="9525">
            <a:solidFill>
              <a:schemeClr val="tx1"/>
            </a:solidFill>
            <a:round/>
            <a:headEnd/>
            <a:tailEnd/>
          </a:ln>
        </p:spPr>
        <p:txBody>
          <a:bodyPr/>
          <a:lstStyle/>
          <a:p>
            <a:endParaRPr lang="en-AU"/>
          </a:p>
        </p:txBody>
      </p:sp>
      <p:sp>
        <p:nvSpPr>
          <p:cNvPr id="10255" name="Line 16"/>
          <p:cNvSpPr>
            <a:spLocks noChangeShapeType="1"/>
          </p:cNvSpPr>
          <p:nvPr/>
        </p:nvSpPr>
        <p:spPr bwMode="auto">
          <a:xfrm flipH="1">
            <a:off x="2843213" y="3573463"/>
            <a:ext cx="144462" cy="142875"/>
          </a:xfrm>
          <a:prstGeom prst="line">
            <a:avLst/>
          </a:prstGeom>
          <a:noFill/>
          <a:ln w="9525">
            <a:solidFill>
              <a:schemeClr val="tx1"/>
            </a:solidFill>
            <a:round/>
            <a:headEnd/>
            <a:tailEnd/>
          </a:ln>
        </p:spPr>
        <p:txBody>
          <a:bodyPr/>
          <a:lstStyle/>
          <a:p>
            <a:endParaRPr lang="en-AU"/>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3757</TotalTime>
  <Words>2108</Words>
  <Application>Microsoft Office PowerPoint</Application>
  <PresentationFormat>On-screen Show (4:3)</PresentationFormat>
  <Paragraphs>523</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Default Design</vt:lpstr>
      <vt:lpstr>U3O2: Structure &amp; Role of Relational Databases</vt:lpstr>
      <vt:lpstr>Structure &amp; Role of Relational Databases</vt:lpstr>
      <vt:lpstr>Structure &amp; Role of Relational Databases</vt:lpstr>
      <vt:lpstr>Structure &amp; Role of Relational Databases</vt:lpstr>
      <vt:lpstr>Types of Databases</vt:lpstr>
      <vt:lpstr>Flat file</vt:lpstr>
      <vt:lpstr>Types of Relationships, connection between data</vt:lpstr>
      <vt:lpstr>Types of Relationships, connection between data</vt:lpstr>
      <vt:lpstr>Types of Relationships, connection between data</vt:lpstr>
      <vt:lpstr>Advanced</vt:lpstr>
      <vt:lpstr>Determining a RDBMS structure </vt:lpstr>
      <vt:lpstr>Determining a RDBMS structure </vt:lpstr>
      <vt:lpstr>Determining a RDBMS structure Table Normalisation</vt:lpstr>
      <vt:lpstr>Determining a RDBMS structure Table Normalisation</vt:lpstr>
      <vt:lpstr>Determining a RDBMS structure Table Normalisation</vt:lpstr>
      <vt:lpstr>Your turn… repair this!</vt:lpstr>
      <vt:lpstr>Repaired!</vt:lpstr>
      <vt:lpstr>Repair This!</vt:lpstr>
      <vt:lpstr>Repaired!</vt:lpstr>
      <vt:lpstr>Repair This!</vt:lpstr>
      <vt:lpstr>Repaired</vt:lpstr>
      <vt:lpstr>Repair This!</vt:lpstr>
      <vt:lpstr>Repaired!</vt:lpstr>
      <vt:lpstr>PowerPoint Presentation</vt:lpstr>
      <vt:lpstr>First attempt…</vt:lpstr>
      <vt:lpstr>Second attempt…</vt:lpstr>
      <vt:lpstr>Determining a RDBMS structure Table Normalisation</vt:lpstr>
      <vt:lpstr>Determining a RDBMS structure Table Normalisation</vt:lpstr>
      <vt:lpstr>2NF – Second Normal Form</vt:lpstr>
      <vt:lpstr>2NF example</vt:lpstr>
      <vt:lpstr>Solution</vt:lpstr>
      <vt:lpstr>PowerPoint Presentation</vt:lpstr>
      <vt:lpstr>2NF</vt:lpstr>
      <vt:lpstr>2NF</vt:lpstr>
      <vt:lpstr>2NF</vt:lpstr>
      <vt:lpstr>2NF</vt:lpstr>
      <vt:lpstr>2NF</vt:lpstr>
      <vt:lpstr>3NF</vt:lpstr>
      <vt:lpstr> Using the previous example - 2NF</vt:lpstr>
      <vt:lpstr>3NF</vt:lpstr>
      <vt:lpstr>3NF</vt:lpstr>
      <vt:lpstr>Determining a RDBMS structure Table Normalisation</vt:lpstr>
      <vt:lpstr>3NF FAIL</vt:lpstr>
      <vt:lpstr>3NF FAIL</vt:lpstr>
      <vt:lpstr>3NF FAIL</vt:lpstr>
      <vt:lpstr>3NF</vt:lpstr>
    </vt:vector>
  </TitlesOfParts>
  <Company>here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Technology Applications 2007</dc:title>
  <dc:creator>kel</dc:creator>
  <cp:lastModifiedBy>Baird, Kelvin G</cp:lastModifiedBy>
  <cp:revision>65</cp:revision>
  <cp:lastPrinted>2015-04-13T10:29:30Z</cp:lastPrinted>
  <dcterms:created xsi:type="dcterms:W3CDTF">2006-08-03T00:23:01Z</dcterms:created>
  <dcterms:modified xsi:type="dcterms:W3CDTF">2015-04-13T10:42:57Z</dcterms:modified>
</cp:coreProperties>
</file>